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3" r:id="rId1"/>
  </p:sldMasterIdLst>
  <p:notesMasterIdLst>
    <p:notesMasterId r:id="rId25"/>
  </p:notesMasterIdLst>
  <p:sldIdLst>
    <p:sldId id="256" r:id="rId2"/>
    <p:sldId id="257" r:id="rId3"/>
    <p:sldId id="281" r:id="rId4"/>
    <p:sldId id="282" r:id="rId5"/>
    <p:sldId id="284" r:id="rId6"/>
    <p:sldId id="258" r:id="rId7"/>
    <p:sldId id="259" r:id="rId8"/>
    <p:sldId id="260" r:id="rId9"/>
    <p:sldId id="261" r:id="rId10"/>
    <p:sldId id="285" r:id="rId11"/>
    <p:sldId id="283" r:id="rId12"/>
    <p:sldId id="286" r:id="rId13"/>
    <p:sldId id="262" r:id="rId14"/>
    <p:sldId id="263" r:id="rId15"/>
    <p:sldId id="264" r:id="rId16"/>
    <p:sldId id="287" r:id="rId17"/>
    <p:sldId id="265" r:id="rId18"/>
    <p:sldId id="288" r:id="rId19"/>
    <p:sldId id="266" r:id="rId20"/>
    <p:sldId id="267" r:id="rId21"/>
    <p:sldId id="268" r:id="rId22"/>
    <p:sldId id="273" r:id="rId23"/>
    <p:sldId id="274"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025"/>
    <p:restoredTop sz="94693"/>
  </p:normalViewPr>
  <p:slideViewPr>
    <p:cSldViewPr snapToGrid="0" snapToObjects="1">
      <p:cViewPr varScale="1">
        <p:scale>
          <a:sx n="72" d="100"/>
          <a:sy n="72" d="100"/>
        </p:scale>
        <p:origin x="216" y="1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ECCFB7-C670-9145-B51C-3693D9401B02}" type="datetimeFigureOut">
              <a:rPr lang="en-US" smtClean="0"/>
              <a:t>10/11/18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F6DF00-B9F4-3F42-8ED7-4006C681BFBE}" type="slidenum">
              <a:rPr lang="en-US" smtClean="0"/>
              <a:t>‹#›</a:t>
            </a:fld>
            <a:endParaRPr lang="en-US"/>
          </a:p>
        </p:txBody>
      </p:sp>
    </p:spTree>
    <p:extLst>
      <p:ext uri="{BB962C8B-B14F-4D97-AF65-F5344CB8AC3E}">
        <p14:creationId xmlns:p14="http://schemas.microsoft.com/office/powerpoint/2010/main" val="823228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s://linux.die.net/include/poll.h"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213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810799794_0_9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810799794_0_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field </a:t>
            </a:r>
            <a:r>
              <a:rPr lang="en" i="1">
                <a:solidFill>
                  <a:schemeClr val="dk1"/>
                </a:solidFill>
              </a:rPr>
              <a:t>events</a:t>
            </a:r>
            <a:r>
              <a:rPr lang="en">
                <a:solidFill>
                  <a:schemeClr val="dk1"/>
                </a:solidFill>
              </a:rPr>
              <a:t> is an input parameter, a bit mask specifying the events the application is interested in for the file descriptor </a:t>
            </a:r>
            <a:r>
              <a:rPr lang="en" i="1">
                <a:solidFill>
                  <a:schemeClr val="dk1"/>
                </a:solidFill>
              </a:rPr>
              <a:t>fd</a:t>
            </a:r>
            <a:r>
              <a:rPr lang="en">
                <a:solidFill>
                  <a:schemeClr val="dk1"/>
                </a:solidFill>
              </a:rPr>
              <a:t>. If this field is specified as zero, then all events are ignored for </a:t>
            </a:r>
            <a:r>
              <a:rPr lang="en" i="1">
                <a:solidFill>
                  <a:schemeClr val="dk1"/>
                </a:solidFill>
              </a:rPr>
              <a:t>fd</a:t>
            </a:r>
            <a:r>
              <a:rPr lang="en">
                <a:solidFill>
                  <a:schemeClr val="dk1"/>
                </a:solidFill>
              </a:rPr>
              <a:t> and </a:t>
            </a:r>
            <a:r>
              <a:rPr lang="en" i="1">
                <a:solidFill>
                  <a:schemeClr val="dk1"/>
                </a:solidFill>
              </a:rPr>
              <a:t>revents</a:t>
            </a:r>
            <a:r>
              <a:rPr lang="en">
                <a:solidFill>
                  <a:schemeClr val="dk1"/>
                </a:solidFill>
              </a:rPr>
              <a:t> returns zero.</a:t>
            </a:r>
            <a:endParaRPr>
              <a:solidFill>
                <a:schemeClr val="dk1"/>
              </a:solidFill>
            </a:endParaRPr>
          </a:p>
          <a:p>
            <a:pPr marL="0" lvl="0" indent="0" algn="l" rtl="0">
              <a:spcBef>
                <a:spcPts val="0"/>
              </a:spcBef>
              <a:spcAft>
                <a:spcPts val="0"/>
              </a:spcAft>
              <a:buNone/>
            </a:pPr>
            <a:r>
              <a:rPr lang="en">
                <a:solidFill>
                  <a:schemeClr val="dk1"/>
                </a:solidFill>
              </a:rPr>
              <a:t>The field </a:t>
            </a:r>
            <a:r>
              <a:rPr lang="en" i="1">
                <a:solidFill>
                  <a:schemeClr val="dk1"/>
                </a:solidFill>
              </a:rPr>
              <a:t>revents</a:t>
            </a:r>
            <a:r>
              <a:rPr lang="en">
                <a:solidFill>
                  <a:schemeClr val="dk1"/>
                </a:solidFill>
              </a:rPr>
              <a:t> is an output parameter, filled by the kernel with the events that actually occurred. The bits returned in </a:t>
            </a:r>
            <a:r>
              <a:rPr lang="en" i="1">
                <a:solidFill>
                  <a:schemeClr val="dk1"/>
                </a:solidFill>
              </a:rPr>
              <a:t>revents</a:t>
            </a:r>
            <a:r>
              <a:rPr lang="en">
                <a:solidFill>
                  <a:schemeClr val="dk1"/>
                </a:solidFill>
              </a:rPr>
              <a:t> can include any of those specified in </a:t>
            </a:r>
            <a:r>
              <a:rPr lang="en" i="1">
                <a:solidFill>
                  <a:schemeClr val="dk1"/>
                </a:solidFill>
              </a:rPr>
              <a:t>events</a:t>
            </a:r>
            <a:r>
              <a:rPr lang="en">
                <a:solidFill>
                  <a:schemeClr val="dk1"/>
                </a:solidFill>
              </a:rPr>
              <a:t>, or one of the values </a:t>
            </a:r>
            <a:r>
              <a:rPr lang="en" b="1">
                <a:solidFill>
                  <a:schemeClr val="dk1"/>
                </a:solidFill>
              </a:rPr>
              <a:t>POLLERR</a:t>
            </a:r>
            <a:r>
              <a:rPr lang="en">
                <a:solidFill>
                  <a:schemeClr val="dk1"/>
                </a:solidFill>
              </a:rPr>
              <a:t>, </a:t>
            </a:r>
            <a:r>
              <a:rPr lang="en" b="1">
                <a:solidFill>
                  <a:schemeClr val="dk1"/>
                </a:solidFill>
              </a:rPr>
              <a:t>POLLHUP</a:t>
            </a:r>
            <a:r>
              <a:rPr lang="en">
                <a:solidFill>
                  <a:schemeClr val="dk1"/>
                </a:solidFill>
              </a:rPr>
              <a:t>, or </a:t>
            </a:r>
            <a:r>
              <a:rPr lang="en" b="1">
                <a:solidFill>
                  <a:schemeClr val="dk1"/>
                </a:solidFill>
              </a:rPr>
              <a:t>POLLNVAL</a:t>
            </a:r>
            <a:r>
              <a:rPr lang="en">
                <a:solidFill>
                  <a:schemeClr val="dk1"/>
                </a:solidFill>
              </a:rPr>
              <a:t>. (These three bits are meaningless in the </a:t>
            </a:r>
            <a:r>
              <a:rPr lang="en" i="1">
                <a:solidFill>
                  <a:schemeClr val="dk1"/>
                </a:solidFill>
              </a:rPr>
              <a:t>events</a:t>
            </a:r>
            <a:r>
              <a:rPr lang="en">
                <a:solidFill>
                  <a:schemeClr val="dk1"/>
                </a:solidFill>
              </a:rPr>
              <a:t> field, and will be set in the </a:t>
            </a:r>
            <a:r>
              <a:rPr lang="en" i="1">
                <a:solidFill>
                  <a:schemeClr val="dk1"/>
                </a:solidFill>
              </a:rPr>
              <a:t>revents</a:t>
            </a:r>
            <a:r>
              <a:rPr lang="en">
                <a:solidFill>
                  <a:schemeClr val="dk1"/>
                </a:solidFill>
              </a:rPr>
              <a:t> field whenever the corresponding condition is true.)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caller should specify the number of items in the </a:t>
            </a:r>
            <a:r>
              <a:rPr lang="en" i="1">
                <a:solidFill>
                  <a:schemeClr val="dk1"/>
                </a:solidFill>
              </a:rPr>
              <a:t>fds</a:t>
            </a:r>
            <a:r>
              <a:rPr lang="en">
                <a:solidFill>
                  <a:schemeClr val="dk1"/>
                </a:solidFill>
              </a:rPr>
              <a:t> array in </a:t>
            </a:r>
            <a:r>
              <a:rPr lang="en" i="1">
                <a:solidFill>
                  <a:schemeClr val="dk1"/>
                </a:solidFill>
              </a:rPr>
              <a:t>nfds</a:t>
            </a:r>
            <a:r>
              <a:rPr lang="en">
                <a:solidFill>
                  <a:schemeClr val="dk1"/>
                </a:solidFill>
              </a:rPr>
              <a: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field </a:t>
            </a:r>
            <a:r>
              <a:rPr lang="en" i="1">
                <a:solidFill>
                  <a:schemeClr val="dk1"/>
                </a:solidFill>
              </a:rPr>
              <a:t>fd</a:t>
            </a:r>
            <a:r>
              <a:rPr lang="en">
                <a:solidFill>
                  <a:schemeClr val="dk1"/>
                </a:solidFill>
              </a:rPr>
              <a:t> contains a file descriptor for an open file. If this field is negative, then the corresponding </a:t>
            </a:r>
            <a:r>
              <a:rPr lang="en" i="1">
                <a:solidFill>
                  <a:schemeClr val="dk1"/>
                </a:solidFill>
              </a:rPr>
              <a:t>events</a:t>
            </a:r>
            <a:r>
              <a:rPr lang="en">
                <a:solidFill>
                  <a:schemeClr val="dk1"/>
                </a:solidFill>
              </a:rPr>
              <a:t> field is ignored and the </a:t>
            </a:r>
            <a:r>
              <a:rPr lang="en" i="1">
                <a:solidFill>
                  <a:schemeClr val="dk1"/>
                </a:solidFill>
              </a:rPr>
              <a:t>revents</a:t>
            </a:r>
            <a:r>
              <a:rPr lang="en">
                <a:solidFill>
                  <a:schemeClr val="dk1"/>
                </a:solidFill>
              </a:rPr>
              <a:t> field returns zero. (This provides an easy way of ignoring a file descriptor for a single </a:t>
            </a:r>
            <a:r>
              <a:rPr lang="en" b="1">
                <a:solidFill>
                  <a:schemeClr val="dk1"/>
                </a:solidFill>
              </a:rPr>
              <a:t>poll</a:t>
            </a:r>
            <a:r>
              <a:rPr lang="en">
                <a:solidFill>
                  <a:schemeClr val="dk1"/>
                </a:solidFill>
              </a:rPr>
              <a:t>() call: simply negate the </a:t>
            </a:r>
            <a:r>
              <a:rPr lang="en" i="1">
                <a:solidFill>
                  <a:schemeClr val="dk1"/>
                </a:solidFill>
              </a:rPr>
              <a:t>fd</a:t>
            </a:r>
            <a:r>
              <a:rPr lang="en">
                <a:solidFill>
                  <a:schemeClr val="dk1"/>
                </a:solidFill>
              </a:rPr>
              <a:t> field.)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bits that may be set/returned in </a:t>
            </a:r>
            <a:r>
              <a:rPr lang="en" i="1">
                <a:solidFill>
                  <a:schemeClr val="dk1"/>
                </a:solidFill>
              </a:rPr>
              <a:t>events</a:t>
            </a:r>
            <a:r>
              <a:rPr lang="en">
                <a:solidFill>
                  <a:schemeClr val="dk1"/>
                </a:solidFill>
              </a:rPr>
              <a:t> and </a:t>
            </a:r>
            <a:r>
              <a:rPr lang="en" i="1">
                <a:solidFill>
                  <a:schemeClr val="dk1"/>
                </a:solidFill>
              </a:rPr>
              <a:t>revents</a:t>
            </a:r>
            <a:r>
              <a:rPr lang="en">
                <a:solidFill>
                  <a:schemeClr val="dk1"/>
                </a:solidFill>
              </a:rPr>
              <a:t> are defined in </a:t>
            </a:r>
            <a:r>
              <a:rPr lang="en" i="1">
                <a:solidFill>
                  <a:schemeClr val="dk1"/>
                </a:solidFill>
              </a:rPr>
              <a:t>&lt;</a:t>
            </a:r>
            <a:r>
              <a:rPr lang="en" i="1" u="sng">
                <a:solidFill>
                  <a:schemeClr val="hlink"/>
                </a:solidFill>
                <a:hlinkClick r:id="rId3"/>
              </a:rPr>
              <a:t>poll.h</a:t>
            </a:r>
            <a:r>
              <a:rPr lang="en" i="1">
                <a:solidFill>
                  <a:schemeClr val="dk1"/>
                </a:solidFill>
              </a:rPr>
              <a:t>&gt;</a:t>
            </a: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Specifying a </a:t>
            </a:r>
            <a:r>
              <a:rPr lang="en" i="1">
                <a:solidFill>
                  <a:schemeClr val="dk1"/>
                </a:solidFill>
              </a:rPr>
              <a:t>timeout</a:t>
            </a:r>
            <a:r>
              <a:rPr lang="en">
                <a:solidFill>
                  <a:schemeClr val="dk1"/>
                </a:solidFill>
              </a:rPr>
              <a:t> of zero causes </a:t>
            </a:r>
            <a:r>
              <a:rPr lang="en" b="1">
                <a:solidFill>
                  <a:schemeClr val="dk1"/>
                </a:solidFill>
              </a:rPr>
              <a:t>poll</a:t>
            </a:r>
            <a:r>
              <a:rPr lang="en">
                <a:solidFill>
                  <a:schemeClr val="dk1"/>
                </a:solidFill>
              </a:rPr>
              <a:t>() to return immediately, even if no file descriptors are ready. </a:t>
            </a:r>
            <a:endParaRPr>
              <a:solidFill>
                <a:schemeClr val="dk1"/>
              </a:solidFill>
            </a:endParaRPr>
          </a:p>
          <a:p>
            <a:pPr marL="0" lvl="0" indent="0" algn="l" rtl="0">
              <a:spcBef>
                <a:spcPts val="0"/>
              </a:spcBef>
              <a:spcAft>
                <a:spcPts val="0"/>
              </a:spcAft>
              <a:buNone/>
            </a:pPr>
            <a:r>
              <a:rPr lang="en">
                <a:solidFill>
                  <a:schemeClr val="dk1"/>
                </a:solidFill>
              </a:rPr>
              <a:t>The </a:t>
            </a:r>
            <a:r>
              <a:rPr lang="en" i="1">
                <a:solidFill>
                  <a:schemeClr val="dk1"/>
                </a:solidFill>
              </a:rPr>
              <a:t>timeout</a:t>
            </a:r>
            <a:r>
              <a:rPr lang="en">
                <a:solidFill>
                  <a:schemeClr val="dk1"/>
                </a:solidFill>
              </a:rPr>
              <a:t> argument specifies the minimum number of milliseconds that </a:t>
            </a:r>
            <a:r>
              <a:rPr lang="en" b="1">
                <a:solidFill>
                  <a:schemeClr val="dk1"/>
                </a:solidFill>
              </a:rPr>
              <a:t>poll</a:t>
            </a:r>
            <a:r>
              <a:rPr lang="en">
                <a:solidFill>
                  <a:schemeClr val="dk1"/>
                </a:solidFill>
              </a:rPr>
              <a:t>() will block.</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none of the events requested (and no error) has occurred for any of the file descriptors, then </a:t>
            </a:r>
            <a:r>
              <a:rPr lang="en" b="1">
                <a:solidFill>
                  <a:schemeClr val="dk1"/>
                </a:solidFill>
              </a:rPr>
              <a:t>poll</a:t>
            </a:r>
            <a:r>
              <a:rPr lang="en">
                <a:solidFill>
                  <a:schemeClr val="dk1"/>
                </a:solidFill>
              </a:rPr>
              <a:t>() blocks until one of the events occurs.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WHAT IS INT RETURNED ()</a:t>
            </a:r>
            <a:endParaRPr>
              <a:solidFill>
                <a:schemeClr val="dk1"/>
              </a:solidFill>
            </a:endParaRPr>
          </a:p>
          <a:p>
            <a:pPr marL="0" lvl="0" indent="0" algn="l" rtl="0">
              <a:spcBef>
                <a:spcPts val="0"/>
              </a:spcBef>
              <a:spcAft>
                <a:spcPts val="0"/>
              </a:spcAft>
              <a:buNone/>
            </a:pPr>
            <a:r>
              <a:rPr lang="en">
                <a:solidFill>
                  <a:schemeClr val="dk1"/>
                </a:solidFill>
              </a:rPr>
              <a:t>HOW IS ERRNO SET?</a:t>
            </a:r>
            <a:endParaRPr>
              <a:solidFill>
                <a:schemeClr val="dk1"/>
              </a:solidFill>
            </a:endParaRPr>
          </a:p>
          <a:p>
            <a:pPr marL="0" lvl="0" indent="0" algn="l" rtl="0">
              <a:spcBef>
                <a:spcPts val="0"/>
              </a:spcBef>
              <a:spcAft>
                <a:spcPts val="0"/>
              </a:spcAft>
              <a:buNone/>
            </a:pPr>
            <a:r>
              <a:rPr lang="en">
                <a:solidFill>
                  <a:schemeClr val="dk1"/>
                </a:solidFill>
              </a:rPr>
              <a:t>WHY NOT USE READ ? ALLOW TIMEOUT </a:t>
            </a:r>
            <a:endParaRPr>
              <a:solidFill>
                <a:schemeClr val="dk1"/>
              </a:solidFill>
            </a:endParaRPr>
          </a:p>
        </p:txBody>
      </p:sp>
    </p:spTree>
    <p:extLst>
      <p:ext uri="{BB962C8B-B14F-4D97-AF65-F5344CB8AC3E}">
        <p14:creationId xmlns:p14="http://schemas.microsoft.com/office/powerpoint/2010/main" val="2083573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4"/>
        <p:cNvGrpSpPr/>
        <p:nvPr/>
      </p:nvGrpSpPr>
      <p:grpSpPr>
        <a:xfrm>
          <a:off x="0" y="0"/>
          <a:ext cx="0" cy="0"/>
          <a:chOff x="0" y="0"/>
          <a:chExt cx="0" cy="0"/>
        </a:xfrm>
      </p:grpSpPr>
      <p:sp>
        <p:nvSpPr>
          <p:cNvPr id="25" name="Google Shape;25;p3"/>
          <p:cNvSpPr/>
          <p:nvPr/>
        </p:nvSpPr>
        <p:spPr>
          <a:xfrm>
            <a:off x="0" y="304800"/>
            <a:ext cx="9144000" cy="990600"/>
          </a:xfrm>
          <a:prstGeom prst="rect">
            <a:avLst/>
          </a:prstGeom>
          <a:solidFill>
            <a:srgbClr val="EFEFE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ea typeface="Arial"/>
              <a:cs typeface="Arial"/>
              <a:sym typeface="Arial"/>
            </a:endParaRPr>
          </a:p>
        </p:txBody>
      </p:sp>
      <p:sp>
        <p:nvSpPr>
          <p:cNvPr id="26" name="Google Shape;26;p3"/>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lstStyle>
            <a:lvl1pPr lvl="0">
              <a:spcBef>
                <a:spcPts val="0"/>
              </a:spcBef>
              <a:spcAft>
                <a:spcPts val="0"/>
              </a:spcAft>
              <a:buClr>
                <a:srgbClr val="BD0000"/>
              </a:buClr>
              <a:buSzPts val="3600"/>
              <a:buNone/>
              <a:defRPr>
                <a:solidFill>
                  <a:srgbClr val="BD0000"/>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7" name="Google Shape;27;p3"/>
          <p:cNvSpPr txBox="1">
            <a:spLocks noGrp="1"/>
          </p:cNvSpPr>
          <p:nvPr>
            <p:ph type="body" idx="1"/>
          </p:nvPr>
        </p:nvSpPr>
        <p:spPr>
          <a:xfrm>
            <a:off x="228600" y="1447800"/>
            <a:ext cx="8763000" cy="4648200"/>
          </a:xfrm>
          <a:prstGeom prst="rect">
            <a:avLst/>
          </a:prstGeom>
        </p:spPr>
        <p:txBody>
          <a:bodyPr spcFirstLastPara="1" wrap="square" lIns="91425" tIns="91425" rIns="91425" bIns="91425" anchor="t" anchorCtr="0"/>
          <a:lstStyle>
            <a:lvl1pPr marL="457200" lvl="0" indent="-393700">
              <a:spcBef>
                <a:spcPts val="600"/>
              </a:spcBef>
              <a:spcAft>
                <a:spcPts val="0"/>
              </a:spcAft>
              <a:buSzPts val="2600"/>
              <a:buChar char="●"/>
              <a:defRPr sz="2600"/>
            </a:lvl1pPr>
            <a:lvl2pPr marL="914400" lvl="1" indent="-355600">
              <a:spcBef>
                <a:spcPts val="0"/>
              </a:spcBef>
              <a:spcAft>
                <a:spcPts val="0"/>
              </a:spcAft>
              <a:buSzPts val="2000"/>
              <a:buChar char="○"/>
              <a:defRPr sz="2000"/>
            </a:lvl2pPr>
            <a:lvl3pPr marL="1371600" lvl="2" indent="-342900">
              <a:spcBef>
                <a:spcPts val="0"/>
              </a:spcBef>
              <a:spcAft>
                <a:spcPts val="0"/>
              </a:spcAft>
              <a:buSzPts val="1800"/>
              <a:buChar char="■"/>
              <a:defRPr sz="18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8" name="Google Shape;28;p3"/>
          <p:cNvSpPr txBox="1">
            <a:spLocks noGrp="1"/>
          </p:cNvSpPr>
          <p:nvPr>
            <p:ph type="sldNum" idx="12"/>
          </p:nvPr>
        </p:nvSpPr>
        <p:spPr>
          <a:xfrm>
            <a:off x="8671500" y="6638100"/>
            <a:ext cx="472500" cy="219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
        <p:nvSpPr>
          <p:cNvPr id="29" name="Google Shape;29;p3"/>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lstStyle>
            <a:lvl1pPr lvl="0" algn="r" rtl="0">
              <a:spcBef>
                <a:spcPts val="600"/>
              </a:spcBef>
              <a:spcAft>
                <a:spcPts val="0"/>
              </a:spcAft>
              <a:buNone/>
              <a:defRPr sz="1100">
                <a:solidFill>
                  <a:srgbClr val="FFFFFF"/>
                </a:solidFill>
              </a:defRPr>
            </a:lvl1pPr>
            <a:lvl2pPr lvl="1" algn="r" rtl="0">
              <a:spcBef>
                <a:spcPts val="600"/>
              </a:spcBef>
              <a:spcAft>
                <a:spcPts val="0"/>
              </a:spcAft>
              <a:buNone/>
              <a:defRPr/>
            </a:lvl2pPr>
            <a:lvl3pPr lvl="2" algn="r" rtl="0">
              <a:spcBef>
                <a:spcPts val="600"/>
              </a:spcBef>
              <a:spcAft>
                <a:spcPts val="0"/>
              </a:spcAft>
              <a:buNone/>
              <a:defRPr/>
            </a:lvl3pPr>
            <a:lvl4pPr lvl="3" algn="r" rtl="0">
              <a:spcBef>
                <a:spcPts val="600"/>
              </a:spcBef>
              <a:spcAft>
                <a:spcPts val="0"/>
              </a:spcAft>
              <a:buNone/>
              <a:defRPr/>
            </a:lvl4pPr>
            <a:lvl5pPr lvl="4" algn="r" rtl="0">
              <a:spcBef>
                <a:spcPts val="600"/>
              </a:spcBef>
              <a:spcAft>
                <a:spcPts val="0"/>
              </a:spcAft>
              <a:buNone/>
              <a:defRPr/>
            </a:lvl5pPr>
            <a:lvl6pPr lvl="5" algn="r" rtl="0">
              <a:spcBef>
                <a:spcPts val="600"/>
              </a:spcBef>
              <a:spcAft>
                <a:spcPts val="0"/>
              </a:spcAft>
              <a:buNone/>
              <a:defRPr/>
            </a:lvl6pPr>
            <a:lvl7pPr lvl="6" algn="r" rtl="0">
              <a:spcBef>
                <a:spcPts val="600"/>
              </a:spcBef>
              <a:spcAft>
                <a:spcPts val="0"/>
              </a:spcAft>
              <a:buNone/>
              <a:defRPr/>
            </a:lvl7pPr>
            <a:lvl8pPr lvl="7" algn="r" rtl="0">
              <a:spcBef>
                <a:spcPts val="600"/>
              </a:spcBef>
              <a:spcAft>
                <a:spcPts val="0"/>
              </a:spcAft>
              <a:buNone/>
              <a:defRPr/>
            </a:lvl8pPr>
            <a:lvl9pPr lvl="8" algn="r">
              <a:spcBef>
                <a:spcPts val="60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Centered">
  <p:cSld name="Title and Body Centered">
    <p:spTree>
      <p:nvGrpSpPr>
        <p:cNvPr id="1" name="Shape 30"/>
        <p:cNvGrpSpPr/>
        <p:nvPr/>
      </p:nvGrpSpPr>
      <p:grpSpPr>
        <a:xfrm>
          <a:off x="0" y="0"/>
          <a:ext cx="0" cy="0"/>
          <a:chOff x="0" y="0"/>
          <a:chExt cx="0" cy="0"/>
        </a:xfrm>
      </p:grpSpPr>
      <p:sp>
        <p:nvSpPr>
          <p:cNvPr id="31" name="Google Shape;31;p4"/>
          <p:cNvSpPr/>
          <p:nvPr/>
        </p:nvSpPr>
        <p:spPr>
          <a:xfrm>
            <a:off x="0" y="304800"/>
            <a:ext cx="9144000" cy="990600"/>
          </a:xfrm>
          <a:prstGeom prst="rect">
            <a:avLst/>
          </a:prstGeom>
          <a:solidFill>
            <a:srgbClr val="EFEFE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ea typeface="Arial"/>
              <a:cs typeface="Arial"/>
              <a:sym typeface="Arial"/>
            </a:endParaRPr>
          </a:p>
        </p:txBody>
      </p:sp>
      <p:sp>
        <p:nvSpPr>
          <p:cNvPr id="32" name="Google Shape;32;p4"/>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lstStyle>
            <a:lvl1pPr lvl="0" rtl="0">
              <a:spcBef>
                <a:spcPts val="0"/>
              </a:spcBef>
              <a:spcAft>
                <a:spcPts val="0"/>
              </a:spcAft>
              <a:buClr>
                <a:srgbClr val="BD0000"/>
              </a:buClr>
              <a:buSzPts val="3600"/>
              <a:buNone/>
              <a:defRPr>
                <a:solidFill>
                  <a:srgbClr val="BD0000"/>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3" name="Google Shape;33;p4"/>
          <p:cNvSpPr txBox="1">
            <a:spLocks noGrp="1"/>
          </p:cNvSpPr>
          <p:nvPr>
            <p:ph type="body" idx="1"/>
          </p:nvPr>
        </p:nvSpPr>
        <p:spPr>
          <a:xfrm>
            <a:off x="228600" y="1295400"/>
            <a:ext cx="8763000" cy="4625700"/>
          </a:xfrm>
          <a:prstGeom prst="rect">
            <a:avLst/>
          </a:prstGeom>
        </p:spPr>
        <p:txBody>
          <a:bodyPr spcFirstLastPara="1" wrap="square" lIns="91425" tIns="91425" rIns="91425" bIns="91425" anchor="ctr" anchorCtr="0"/>
          <a:lstStyle>
            <a:lvl1pPr marL="457200" lvl="0" indent="-393700" rtl="0">
              <a:spcBef>
                <a:spcPts val="600"/>
              </a:spcBef>
              <a:spcAft>
                <a:spcPts val="0"/>
              </a:spcAft>
              <a:buSzPts val="2600"/>
              <a:buChar char="●"/>
              <a:defRPr sz="2600"/>
            </a:lvl1pPr>
            <a:lvl2pPr marL="914400" lvl="1" indent="-355600" rtl="0">
              <a:spcBef>
                <a:spcPts val="0"/>
              </a:spcBef>
              <a:spcAft>
                <a:spcPts val="0"/>
              </a:spcAft>
              <a:buSzPts val="2000"/>
              <a:buChar char="○"/>
              <a:defRPr sz="2000"/>
            </a:lvl2pPr>
            <a:lvl3pPr marL="1371600" lvl="2" indent="-342900" rtl="0">
              <a:spcBef>
                <a:spcPts val="0"/>
              </a:spcBef>
              <a:spcAft>
                <a:spcPts val="0"/>
              </a:spcAft>
              <a:buSzPts val="1800"/>
              <a:buChar char="■"/>
              <a:defRPr sz="18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4" name="Google Shape;34;p4"/>
          <p:cNvSpPr txBox="1">
            <a:spLocks noGrp="1"/>
          </p:cNvSpPr>
          <p:nvPr>
            <p:ph type="sldNum" idx="12"/>
          </p:nvPr>
        </p:nvSpPr>
        <p:spPr>
          <a:xfrm>
            <a:off x="8671500" y="6638100"/>
            <a:ext cx="472500" cy="219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pPr/>
              <a:t>‹#›</a:t>
            </a:fld>
            <a:endParaRPr/>
          </a:p>
        </p:txBody>
      </p:sp>
      <p:sp>
        <p:nvSpPr>
          <p:cNvPr id="35" name="Google Shape;35;p4"/>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lstStyle>
            <a:lvl1pPr lvl="0" algn="r" rtl="0">
              <a:spcBef>
                <a:spcPts val="600"/>
              </a:spcBef>
              <a:spcAft>
                <a:spcPts val="0"/>
              </a:spcAft>
              <a:buNone/>
              <a:defRPr sz="1100">
                <a:solidFill>
                  <a:srgbClr val="FFFFFF"/>
                </a:solidFill>
              </a:defRPr>
            </a:lvl1pPr>
            <a:lvl2pPr lvl="1" algn="r" rtl="0">
              <a:spcBef>
                <a:spcPts val="600"/>
              </a:spcBef>
              <a:spcAft>
                <a:spcPts val="0"/>
              </a:spcAft>
              <a:buNone/>
              <a:defRPr/>
            </a:lvl2pPr>
            <a:lvl3pPr lvl="2" algn="r" rtl="0">
              <a:spcBef>
                <a:spcPts val="600"/>
              </a:spcBef>
              <a:spcAft>
                <a:spcPts val="0"/>
              </a:spcAft>
              <a:buNone/>
              <a:defRPr/>
            </a:lvl3pPr>
            <a:lvl4pPr lvl="3" algn="r" rtl="0">
              <a:spcBef>
                <a:spcPts val="600"/>
              </a:spcBef>
              <a:spcAft>
                <a:spcPts val="0"/>
              </a:spcAft>
              <a:buNone/>
              <a:defRPr/>
            </a:lvl4pPr>
            <a:lvl5pPr lvl="4" algn="r" rtl="0">
              <a:spcBef>
                <a:spcPts val="600"/>
              </a:spcBef>
              <a:spcAft>
                <a:spcPts val="0"/>
              </a:spcAft>
              <a:buNone/>
              <a:defRPr/>
            </a:lvl5pPr>
            <a:lvl6pPr lvl="5" algn="r" rtl="0">
              <a:spcBef>
                <a:spcPts val="600"/>
              </a:spcBef>
              <a:spcAft>
                <a:spcPts val="0"/>
              </a:spcAft>
              <a:buNone/>
              <a:defRPr/>
            </a:lvl6pPr>
            <a:lvl7pPr lvl="6" algn="r" rtl="0">
              <a:spcBef>
                <a:spcPts val="600"/>
              </a:spcBef>
              <a:spcAft>
                <a:spcPts val="0"/>
              </a:spcAft>
              <a:buNone/>
              <a:defRPr/>
            </a:lvl7pPr>
            <a:lvl8pPr lvl="7" algn="r" rtl="0">
              <a:spcBef>
                <a:spcPts val="600"/>
              </a:spcBef>
              <a:spcAft>
                <a:spcPts val="0"/>
              </a:spcAft>
              <a:buNone/>
              <a:defRPr/>
            </a:lvl8pPr>
            <a:lvl9pPr lvl="8" algn="r" rtl="0">
              <a:spcBef>
                <a:spcPts val="60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6"/>
        <p:cNvGrpSpPr/>
        <p:nvPr/>
      </p:nvGrpSpPr>
      <p:grpSpPr>
        <a:xfrm>
          <a:off x="0" y="0"/>
          <a:ext cx="0" cy="0"/>
          <a:chOff x="0" y="0"/>
          <a:chExt cx="0" cy="0"/>
        </a:xfrm>
      </p:grpSpPr>
      <p:sp>
        <p:nvSpPr>
          <p:cNvPr id="37" name="Google Shape;37;p5"/>
          <p:cNvSpPr txBox="1">
            <a:spLocks noGrp="1"/>
          </p:cNvSpPr>
          <p:nvPr>
            <p:ph type="sldNum" idx="12"/>
          </p:nvPr>
        </p:nvSpPr>
        <p:spPr>
          <a:xfrm>
            <a:off x="8671500" y="6638100"/>
            <a:ext cx="472500" cy="219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
        <p:nvSpPr>
          <p:cNvPr id="38" name="Google Shape;38;p5"/>
          <p:cNvSpPr/>
          <p:nvPr/>
        </p:nvSpPr>
        <p:spPr>
          <a:xfrm>
            <a:off x="0" y="304800"/>
            <a:ext cx="9144000" cy="990600"/>
          </a:xfrm>
          <a:prstGeom prst="rect">
            <a:avLst/>
          </a:prstGeom>
          <a:solidFill>
            <a:srgbClr val="EFEFE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ea typeface="Arial"/>
              <a:cs typeface="Arial"/>
              <a:sym typeface="Arial"/>
            </a:endParaRPr>
          </a:p>
        </p:txBody>
      </p:sp>
      <p:sp>
        <p:nvSpPr>
          <p:cNvPr id="39" name="Google Shape;39;p5"/>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lstStyle>
            <a:lvl1pPr lvl="0" rtl="0">
              <a:spcBef>
                <a:spcPts val="0"/>
              </a:spcBef>
              <a:spcAft>
                <a:spcPts val="0"/>
              </a:spcAft>
              <a:buClr>
                <a:srgbClr val="BD0000"/>
              </a:buClr>
              <a:buSzPts val="3600"/>
              <a:buNone/>
              <a:defRPr>
                <a:solidFill>
                  <a:srgbClr val="BD0000"/>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0" name="Google Shape;40;p5"/>
          <p:cNvSpPr txBox="1">
            <a:spLocks noGrp="1"/>
          </p:cNvSpPr>
          <p:nvPr>
            <p:ph type="body" idx="1"/>
          </p:nvPr>
        </p:nvSpPr>
        <p:spPr>
          <a:xfrm>
            <a:off x="228600" y="1447800"/>
            <a:ext cx="4059900" cy="4648200"/>
          </a:xfrm>
          <a:prstGeom prst="rect">
            <a:avLst/>
          </a:prstGeom>
        </p:spPr>
        <p:txBody>
          <a:bodyPr spcFirstLastPara="1" wrap="square" lIns="91425" tIns="91425" rIns="91425" bIns="91425" anchor="t" anchorCtr="0"/>
          <a:lstStyle>
            <a:lvl1pPr marL="457200" lvl="0" indent="-393700" rtl="0">
              <a:spcBef>
                <a:spcPts val="600"/>
              </a:spcBef>
              <a:spcAft>
                <a:spcPts val="0"/>
              </a:spcAft>
              <a:buSzPts val="2600"/>
              <a:buChar char="●"/>
              <a:defRPr sz="2600"/>
            </a:lvl1pPr>
            <a:lvl2pPr marL="914400" lvl="1" indent="-355600" rtl="0">
              <a:spcBef>
                <a:spcPts val="0"/>
              </a:spcBef>
              <a:spcAft>
                <a:spcPts val="0"/>
              </a:spcAft>
              <a:buSzPts val="2000"/>
              <a:buChar char="○"/>
              <a:defRPr sz="2000"/>
            </a:lvl2pPr>
            <a:lvl3pPr marL="1371600" lvl="2" indent="-342900" rtl="0">
              <a:spcBef>
                <a:spcPts val="0"/>
              </a:spcBef>
              <a:spcAft>
                <a:spcPts val="0"/>
              </a:spcAft>
              <a:buSzPts val="1800"/>
              <a:buChar char="■"/>
              <a:defRPr sz="18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1" name="Google Shape;41;p5"/>
          <p:cNvSpPr txBox="1">
            <a:spLocks noGrp="1"/>
          </p:cNvSpPr>
          <p:nvPr>
            <p:ph type="body" idx="2"/>
          </p:nvPr>
        </p:nvSpPr>
        <p:spPr>
          <a:xfrm>
            <a:off x="4648200" y="1447800"/>
            <a:ext cx="4059900" cy="4648200"/>
          </a:xfrm>
          <a:prstGeom prst="rect">
            <a:avLst/>
          </a:prstGeom>
        </p:spPr>
        <p:txBody>
          <a:bodyPr spcFirstLastPara="1" wrap="square" lIns="91425" tIns="91425" rIns="91425" bIns="91425" anchor="t" anchorCtr="0"/>
          <a:lstStyle>
            <a:lvl1pPr marL="457200" lvl="0" indent="-393700" rtl="0">
              <a:spcBef>
                <a:spcPts val="600"/>
              </a:spcBef>
              <a:spcAft>
                <a:spcPts val="0"/>
              </a:spcAft>
              <a:buSzPts val="2600"/>
              <a:buChar char="●"/>
              <a:defRPr sz="2600"/>
            </a:lvl1pPr>
            <a:lvl2pPr marL="914400" lvl="1" indent="-355600" rtl="0">
              <a:spcBef>
                <a:spcPts val="0"/>
              </a:spcBef>
              <a:spcAft>
                <a:spcPts val="0"/>
              </a:spcAft>
              <a:buSzPts val="2000"/>
              <a:buChar char="○"/>
              <a:defRPr sz="2000"/>
            </a:lvl2pPr>
            <a:lvl3pPr marL="1371600" lvl="2" indent="-342900" rtl="0">
              <a:spcBef>
                <a:spcPts val="0"/>
              </a:spcBef>
              <a:spcAft>
                <a:spcPts val="0"/>
              </a:spcAft>
              <a:buSzPts val="1800"/>
              <a:buChar char="■"/>
              <a:defRPr sz="18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2" name="Google Shape;42;p5"/>
          <p:cNvSpPr txBox="1">
            <a:spLocks noGrp="1"/>
          </p:cNvSpPr>
          <p:nvPr>
            <p:ph type="subTitle" idx="3"/>
          </p:nvPr>
        </p:nvSpPr>
        <p:spPr>
          <a:xfrm>
            <a:off x="0" y="0"/>
            <a:ext cx="4572000" cy="266400"/>
          </a:xfrm>
          <a:prstGeom prst="rect">
            <a:avLst/>
          </a:prstGeom>
        </p:spPr>
        <p:txBody>
          <a:bodyPr spcFirstLastPara="1" wrap="square" lIns="91425" tIns="91425" rIns="91425" bIns="91425" anchor="ctr" anchorCtr="0"/>
          <a:lstStyle>
            <a:lvl1pPr lvl="0" algn="r" rtl="0">
              <a:spcBef>
                <a:spcPts val="600"/>
              </a:spcBef>
              <a:spcAft>
                <a:spcPts val="0"/>
              </a:spcAft>
              <a:buNone/>
              <a:defRPr sz="1100">
                <a:solidFill>
                  <a:srgbClr val="FFFFFF"/>
                </a:solidFill>
              </a:defRPr>
            </a:lvl1pPr>
            <a:lvl2pPr lvl="1" algn="r" rtl="0">
              <a:spcBef>
                <a:spcPts val="600"/>
              </a:spcBef>
              <a:spcAft>
                <a:spcPts val="0"/>
              </a:spcAft>
              <a:buNone/>
              <a:defRPr/>
            </a:lvl2pPr>
            <a:lvl3pPr lvl="2" algn="r" rtl="0">
              <a:spcBef>
                <a:spcPts val="600"/>
              </a:spcBef>
              <a:spcAft>
                <a:spcPts val="0"/>
              </a:spcAft>
              <a:buNone/>
              <a:defRPr/>
            </a:lvl3pPr>
            <a:lvl4pPr lvl="3" algn="r" rtl="0">
              <a:spcBef>
                <a:spcPts val="600"/>
              </a:spcBef>
              <a:spcAft>
                <a:spcPts val="0"/>
              </a:spcAft>
              <a:buNone/>
              <a:defRPr/>
            </a:lvl4pPr>
            <a:lvl5pPr lvl="4" algn="r" rtl="0">
              <a:spcBef>
                <a:spcPts val="600"/>
              </a:spcBef>
              <a:spcAft>
                <a:spcPts val="0"/>
              </a:spcAft>
              <a:buNone/>
              <a:defRPr/>
            </a:lvl5pPr>
            <a:lvl6pPr lvl="5" algn="r" rtl="0">
              <a:spcBef>
                <a:spcPts val="600"/>
              </a:spcBef>
              <a:spcAft>
                <a:spcPts val="0"/>
              </a:spcAft>
              <a:buNone/>
              <a:defRPr/>
            </a:lvl6pPr>
            <a:lvl7pPr lvl="6" algn="r" rtl="0">
              <a:spcBef>
                <a:spcPts val="600"/>
              </a:spcBef>
              <a:spcAft>
                <a:spcPts val="0"/>
              </a:spcAft>
              <a:buNone/>
              <a:defRPr/>
            </a:lvl7pPr>
            <a:lvl8pPr lvl="7" algn="r" rtl="0">
              <a:spcBef>
                <a:spcPts val="600"/>
              </a:spcBef>
              <a:spcAft>
                <a:spcPts val="0"/>
              </a:spcAft>
              <a:buNone/>
              <a:defRPr/>
            </a:lvl8pPr>
            <a:lvl9pPr lvl="8" algn="r" rtl="0">
              <a:spcBef>
                <a:spcPts val="600"/>
              </a:spcBef>
              <a:spcAft>
                <a:spcPts val="0"/>
              </a:spcAft>
              <a:buNone/>
              <a:defRPr/>
            </a:lvl9pPr>
          </a:lstStyle>
          <a:p>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sp>
        <p:nvSpPr>
          <p:cNvPr id="44" name="Google Shape;44;p6"/>
          <p:cNvSpPr txBox="1">
            <a:spLocks noGrp="1"/>
          </p:cNvSpPr>
          <p:nvPr>
            <p:ph type="sldNum" idx="12"/>
          </p:nvPr>
        </p:nvSpPr>
        <p:spPr>
          <a:xfrm>
            <a:off x="8671500" y="6638100"/>
            <a:ext cx="472500" cy="219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
        <p:nvSpPr>
          <p:cNvPr id="45" name="Google Shape;45;p6"/>
          <p:cNvSpPr/>
          <p:nvPr/>
        </p:nvSpPr>
        <p:spPr>
          <a:xfrm>
            <a:off x="0" y="304800"/>
            <a:ext cx="9144000" cy="990600"/>
          </a:xfrm>
          <a:prstGeom prst="rect">
            <a:avLst/>
          </a:prstGeom>
          <a:solidFill>
            <a:srgbClr val="EFEFE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ea typeface="Arial"/>
              <a:cs typeface="Arial"/>
              <a:sym typeface="Arial"/>
            </a:endParaRPr>
          </a:p>
        </p:txBody>
      </p:sp>
      <p:sp>
        <p:nvSpPr>
          <p:cNvPr id="46" name="Google Shape;46;p6"/>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lstStyle>
            <a:lvl1pPr lvl="0" rtl="0">
              <a:spcBef>
                <a:spcPts val="0"/>
              </a:spcBef>
              <a:spcAft>
                <a:spcPts val="0"/>
              </a:spcAft>
              <a:buClr>
                <a:srgbClr val="BD0000"/>
              </a:buClr>
              <a:buSzPts val="3600"/>
              <a:buNone/>
              <a:defRPr>
                <a:solidFill>
                  <a:srgbClr val="BD0000"/>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7" name="Google Shape;47;p6"/>
          <p:cNvSpPr txBox="1">
            <a:spLocks noGrp="1"/>
          </p:cNvSpPr>
          <p:nvPr>
            <p:ph type="subTitle" idx="1"/>
          </p:nvPr>
        </p:nvSpPr>
        <p:spPr>
          <a:xfrm>
            <a:off x="0" y="0"/>
            <a:ext cx="4572000" cy="266400"/>
          </a:xfrm>
          <a:prstGeom prst="rect">
            <a:avLst/>
          </a:prstGeom>
        </p:spPr>
        <p:txBody>
          <a:bodyPr spcFirstLastPara="1" wrap="square" lIns="91425" tIns="91425" rIns="91425" bIns="91425" anchor="ctr" anchorCtr="0"/>
          <a:lstStyle>
            <a:lvl1pPr lvl="0" algn="r" rtl="0">
              <a:spcBef>
                <a:spcPts val="600"/>
              </a:spcBef>
              <a:spcAft>
                <a:spcPts val="0"/>
              </a:spcAft>
              <a:buNone/>
              <a:defRPr sz="1100">
                <a:solidFill>
                  <a:srgbClr val="FFFFFF"/>
                </a:solidFill>
              </a:defRPr>
            </a:lvl1pPr>
            <a:lvl2pPr lvl="1" algn="r" rtl="0">
              <a:spcBef>
                <a:spcPts val="600"/>
              </a:spcBef>
              <a:spcAft>
                <a:spcPts val="0"/>
              </a:spcAft>
              <a:buNone/>
              <a:defRPr/>
            </a:lvl2pPr>
            <a:lvl3pPr lvl="2" algn="r" rtl="0">
              <a:spcBef>
                <a:spcPts val="600"/>
              </a:spcBef>
              <a:spcAft>
                <a:spcPts val="0"/>
              </a:spcAft>
              <a:buNone/>
              <a:defRPr/>
            </a:lvl3pPr>
            <a:lvl4pPr lvl="3" algn="r" rtl="0">
              <a:spcBef>
                <a:spcPts val="600"/>
              </a:spcBef>
              <a:spcAft>
                <a:spcPts val="0"/>
              </a:spcAft>
              <a:buNone/>
              <a:defRPr/>
            </a:lvl4pPr>
            <a:lvl5pPr lvl="4" algn="r" rtl="0">
              <a:spcBef>
                <a:spcPts val="600"/>
              </a:spcBef>
              <a:spcAft>
                <a:spcPts val="0"/>
              </a:spcAft>
              <a:buNone/>
              <a:defRPr/>
            </a:lvl5pPr>
            <a:lvl6pPr lvl="5" algn="r" rtl="0">
              <a:spcBef>
                <a:spcPts val="600"/>
              </a:spcBef>
              <a:spcAft>
                <a:spcPts val="0"/>
              </a:spcAft>
              <a:buNone/>
              <a:defRPr/>
            </a:lvl6pPr>
            <a:lvl7pPr lvl="6" algn="r" rtl="0">
              <a:spcBef>
                <a:spcPts val="600"/>
              </a:spcBef>
              <a:spcAft>
                <a:spcPts val="0"/>
              </a:spcAft>
              <a:buNone/>
              <a:defRPr/>
            </a:lvl7pPr>
            <a:lvl8pPr lvl="7" algn="r" rtl="0">
              <a:spcBef>
                <a:spcPts val="600"/>
              </a:spcBef>
              <a:spcAft>
                <a:spcPts val="0"/>
              </a:spcAft>
              <a:buNone/>
              <a:defRPr/>
            </a:lvl8pPr>
            <a:lvl9pPr lvl="8" algn="r" rtl="0">
              <a:spcBef>
                <a:spcPts val="600"/>
              </a:spcBef>
              <a:spcAft>
                <a:spcPts val="0"/>
              </a:spcAft>
              <a:buNone/>
              <a:defRPr/>
            </a:lvl9pPr>
          </a:lstStyle>
          <a:p>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49" name="Google Shape;49;p7"/>
          <p:cNvSpPr txBox="1">
            <a:spLocks noGrp="1"/>
          </p:cNvSpPr>
          <p:nvPr>
            <p:ph type="body" idx="1"/>
          </p:nvPr>
        </p:nvSpPr>
        <p:spPr>
          <a:xfrm>
            <a:off x="457200" y="5875079"/>
            <a:ext cx="8229600" cy="692700"/>
          </a:xfrm>
          <a:prstGeom prst="rect">
            <a:avLst/>
          </a:prstGeom>
        </p:spPr>
        <p:txBody>
          <a:bodyPr spcFirstLastPara="1" wrap="square" lIns="91425" tIns="91425" rIns="91425" bIns="91425" anchor="t" anchorCtr="0"/>
          <a:lstStyle>
            <a:lvl1pPr marL="457200" lvl="0" indent="-228600" algn="ctr">
              <a:spcBef>
                <a:spcPts val="360"/>
              </a:spcBef>
              <a:spcAft>
                <a:spcPts val="0"/>
              </a:spcAft>
              <a:buSzPts val="1800"/>
              <a:buNone/>
              <a:defRPr sz="1800"/>
            </a:lvl1pPr>
          </a:lstStyle>
          <a:p>
            <a:endParaRPr/>
          </a:p>
        </p:txBody>
      </p:sp>
      <p:sp>
        <p:nvSpPr>
          <p:cNvPr id="50" name="Google Shape;50;p7"/>
          <p:cNvSpPr txBox="1">
            <a:spLocks noGrp="1"/>
          </p:cNvSpPr>
          <p:nvPr>
            <p:ph type="sldNum" idx="12"/>
          </p:nvPr>
        </p:nvSpPr>
        <p:spPr>
          <a:xfrm>
            <a:off x="8671500" y="6638100"/>
            <a:ext cx="472500" cy="219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
        <p:nvSpPr>
          <p:cNvPr id="51" name="Google Shape;51;p7"/>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lstStyle>
            <a:lvl1pPr lvl="0" algn="r" rtl="0">
              <a:spcBef>
                <a:spcPts val="600"/>
              </a:spcBef>
              <a:spcAft>
                <a:spcPts val="0"/>
              </a:spcAft>
              <a:buNone/>
              <a:defRPr sz="1100">
                <a:solidFill>
                  <a:srgbClr val="FFFFFF"/>
                </a:solidFill>
              </a:defRPr>
            </a:lvl1pPr>
            <a:lvl2pPr lvl="1" algn="r" rtl="0">
              <a:spcBef>
                <a:spcPts val="600"/>
              </a:spcBef>
              <a:spcAft>
                <a:spcPts val="0"/>
              </a:spcAft>
              <a:buNone/>
              <a:defRPr/>
            </a:lvl2pPr>
            <a:lvl3pPr lvl="2" algn="r" rtl="0">
              <a:spcBef>
                <a:spcPts val="600"/>
              </a:spcBef>
              <a:spcAft>
                <a:spcPts val="0"/>
              </a:spcAft>
              <a:buNone/>
              <a:defRPr/>
            </a:lvl3pPr>
            <a:lvl4pPr lvl="3" algn="r" rtl="0">
              <a:spcBef>
                <a:spcPts val="600"/>
              </a:spcBef>
              <a:spcAft>
                <a:spcPts val="0"/>
              </a:spcAft>
              <a:buNone/>
              <a:defRPr/>
            </a:lvl4pPr>
            <a:lvl5pPr lvl="4" algn="r" rtl="0">
              <a:spcBef>
                <a:spcPts val="600"/>
              </a:spcBef>
              <a:spcAft>
                <a:spcPts val="0"/>
              </a:spcAft>
              <a:buNone/>
              <a:defRPr/>
            </a:lvl5pPr>
            <a:lvl6pPr lvl="5" algn="r" rtl="0">
              <a:spcBef>
                <a:spcPts val="600"/>
              </a:spcBef>
              <a:spcAft>
                <a:spcPts val="0"/>
              </a:spcAft>
              <a:buNone/>
              <a:defRPr/>
            </a:lvl6pPr>
            <a:lvl7pPr lvl="6" algn="r" rtl="0">
              <a:spcBef>
                <a:spcPts val="600"/>
              </a:spcBef>
              <a:spcAft>
                <a:spcPts val="0"/>
              </a:spcAft>
              <a:buNone/>
              <a:defRPr/>
            </a:lvl7pPr>
            <a:lvl8pPr lvl="7" algn="r" rtl="0">
              <a:spcBef>
                <a:spcPts val="600"/>
              </a:spcBef>
              <a:spcAft>
                <a:spcPts val="0"/>
              </a:spcAft>
              <a:buNone/>
              <a:defRPr/>
            </a:lvl8pPr>
            <a:lvl9pPr lvl="8" algn="r" rtl="0">
              <a:spcBef>
                <a:spcPts val="60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7"/>
        <p:cNvGrpSpPr/>
        <p:nvPr/>
      </p:nvGrpSpPr>
      <p:grpSpPr>
        <a:xfrm>
          <a:off x="0" y="0"/>
          <a:ext cx="0" cy="0"/>
          <a:chOff x="0" y="0"/>
          <a:chExt cx="0" cy="0"/>
        </a:xfrm>
      </p:grpSpPr>
      <p:pic>
        <p:nvPicPr>
          <p:cNvPr id="18" name="Google Shape;18;p2"/>
          <p:cNvPicPr preferRelativeResize="0"/>
          <p:nvPr/>
        </p:nvPicPr>
        <p:blipFill>
          <a:blip r:embed="rId2">
            <a:alphaModFix/>
          </a:blip>
          <a:stretch>
            <a:fillRect/>
          </a:stretch>
        </p:blipFill>
        <p:spPr>
          <a:xfrm>
            <a:off x="609600" y="533400"/>
            <a:ext cx="8001000" cy="2124075"/>
          </a:xfrm>
          <a:prstGeom prst="rect">
            <a:avLst/>
          </a:prstGeom>
          <a:noFill/>
          <a:ln>
            <a:noFill/>
          </a:ln>
        </p:spPr>
      </p:pic>
      <p:sp>
        <p:nvSpPr>
          <p:cNvPr id="19" name="Google Shape;19;p2"/>
          <p:cNvSpPr txBox="1">
            <a:spLocks noGrp="1"/>
          </p:cNvSpPr>
          <p:nvPr>
            <p:ph type="subTitle" idx="1"/>
          </p:nvPr>
        </p:nvSpPr>
        <p:spPr>
          <a:xfrm>
            <a:off x="1905000" y="2895600"/>
            <a:ext cx="5334000" cy="1066800"/>
          </a:xfrm>
          <a:prstGeom prst="rect">
            <a:avLst/>
          </a:prstGeom>
        </p:spPr>
        <p:txBody>
          <a:bodyPr spcFirstLastPara="1" wrap="square" lIns="91425" tIns="91425" rIns="91425" bIns="91425" anchor="ctr" anchorCtr="0"/>
          <a:lstStyle>
            <a:lvl1pPr lvl="0" algn="ctr">
              <a:spcBef>
                <a:spcPts val="0"/>
              </a:spcBef>
              <a:spcAft>
                <a:spcPts val="0"/>
              </a:spcAft>
              <a:buClr>
                <a:srgbClr val="000000"/>
              </a:buClr>
              <a:buSzPts val="2800"/>
              <a:buNone/>
              <a:defRPr sz="2800">
                <a:solidFill>
                  <a:srgbClr val="000000"/>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a:endParaRPr/>
          </a:p>
        </p:txBody>
      </p:sp>
      <p:sp>
        <p:nvSpPr>
          <p:cNvPr id="20" name="Google Shape;20;p2"/>
          <p:cNvSpPr txBox="1">
            <a:spLocks noGrp="1"/>
          </p:cNvSpPr>
          <p:nvPr>
            <p:ph type="ctrTitle"/>
          </p:nvPr>
        </p:nvSpPr>
        <p:spPr>
          <a:xfrm>
            <a:off x="685800" y="1066800"/>
            <a:ext cx="7772400" cy="1447800"/>
          </a:xfrm>
          <a:prstGeom prst="rect">
            <a:avLst/>
          </a:prstGeom>
          <a:noFill/>
        </p:spPr>
        <p:txBody>
          <a:bodyPr spcFirstLastPara="1" wrap="square" lIns="91425" tIns="91425" rIns="91425" bIns="91425" anchor="ctr" anchorCtr="0"/>
          <a:lstStyle>
            <a:lvl1pPr lvl="0" algn="ctr" rtl="0">
              <a:spcBef>
                <a:spcPts val="0"/>
              </a:spcBef>
              <a:spcAft>
                <a:spcPts val="0"/>
              </a:spcAft>
              <a:buClr>
                <a:srgbClr val="CC0000"/>
              </a:buClr>
              <a:buSzPts val="4000"/>
              <a:buFont typeface="Open Sans"/>
              <a:buNone/>
              <a:defRPr sz="4000" b="0">
                <a:solidFill>
                  <a:srgbClr val="CC0000"/>
                </a:solidFill>
                <a:latin typeface="Open Sans"/>
                <a:ea typeface="Open Sans"/>
                <a:cs typeface="Open Sans"/>
                <a:sym typeface="Open Sans"/>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1" name="Google Shape;21;p2"/>
          <p:cNvSpPr txBox="1">
            <a:spLocks noGrp="1"/>
          </p:cNvSpPr>
          <p:nvPr>
            <p:ph type="subTitle" idx="2"/>
          </p:nvPr>
        </p:nvSpPr>
        <p:spPr>
          <a:xfrm>
            <a:off x="1524000" y="4724400"/>
            <a:ext cx="6019800" cy="762000"/>
          </a:xfrm>
          <a:prstGeom prst="rect">
            <a:avLst/>
          </a:prstGeom>
        </p:spPr>
        <p:txBody>
          <a:bodyPr spcFirstLastPara="1" wrap="square" lIns="91425" tIns="91425" rIns="91425" bIns="91425" anchor="ctr" anchorCtr="0"/>
          <a:lstStyle>
            <a:lvl1pPr lvl="0" algn="ctr" rtl="0">
              <a:spcBef>
                <a:spcPts val="0"/>
              </a:spcBef>
              <a:spcAft>
                <a:spcPts val="0"/>
              </a:spcAft>
              <a:buClr>
                <a:srgbClr val="000000"/>
              </a:buClr>
              <a:buSzPts val="2800"/>
              <a:buNone/>
              <a:defRPr sz="2800">
                <a:solidFill>
                  <a:srgbClr val="000000"/>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22" name="Google Shape;22;p2"/>
          <p:cNvSpPr txBox="1">
            <a:spLocks noGrp="1"/>
          </p:cNvSpPr>
          <p:nvPr>
            <p:ph type="subTitle" idx="3"/>
          </p:nvPr>
        </p:nvSpPr>
        <p:spPr>
          <a:xfrm>
            <a:off x="2133600" y="4038600"/>
            <a:ext cx="4876800" cy="609600"/>
          </a:xfrm>
          <a:prstGeom prst="rect">
            <a:avLst/>
          </a:prstGeom>
        </p:spPr>
        <p:txBody>
          <a:bodyPr spcFirstLastPara="1" wrap="square" lIns="91425" tIns="91425" rIns="91425" bIns="91425" anchor="ctr" anchorCtr="0"/>
          <a:lstStyle>
            <a:lvl1pPr lvl="0" algn="ctr" rtl="0">
              <a:spcBef>
                <a:spcPts val="600"/>
              </a:spcBef>
              <a:spcAft>
                <a:spcPts val="0"/>
              </a:spcAft>
              <a:buNone/>
              <a:defRPr sz="1800"/>
            </a:lvl1pPr>
            <a:lvl2pPr lvl="1" algn="ctr" rtl="0">
              <a:spcBef>
                <a:spcPts val="600"/>
              </a:spcBef>
              <a:spcAft>
                <a:spcPts val="0"/>
              </a:spcAft>
              <a:buNone/>
              <a:defRPr/>
            </a:lvl2pPr>
            <a:lvl3pPr lvl="2" algn="ctr" rtl="0">
              <a:spcBef>
                <a:spcPts val="600"/>
              </a:spcBef>
              <a:spcAft>
                <a:spcPts val="0"/>
              </a:spcAft>
              <a:buNone/>
              <a:defRPr/>
            </a:lvl3pPr>
            <a:lvl4pPr lvl="3" algn="ctr" rtl="0">
              <a:spcBef>
                <a:spcPts val="600"/>
              </a:spcBef>
              <a:spcAft>
                <a:spcPts val="0"/>
              </a:spcAft>
              <a:buNone/>
              <a:defRPr/>
            </a:lvl4pPr>
            <a:lvl5pPr lvl="4" algn="ctr" rtl="0">
              <a:spcBef>
                <a:spcPts val="600"/>
              </a:spcBef>
              <a:spcAft>
                <a:spcPts val="0"/>
              </a:spcAft>
              <a:buNone/>
              <a:defRPr/>
            </a:lvl5pPr>
            <a:lvl6pPr lvl="5" algn="ctr" rtl="0">
              <a:spcBef>
                <a:spcPts val="600"/>
              </a:spcBef>
              <a:spcAft>
                <a:spcPts val="0"/>
              </a:spcAft>
              <a:buNone/>
              <a:defRPr/>
            </a:lvl6pPr>
            <a:lvl7pPr lvl="6" algn="ctr" rtl="0">
              <a:spcBef>
                <a:spcPts val="600"/>
              </a:spcBef>
              <a:spcAft>
                <a:spcPts val="0"/>
              </a:spcAft>
              <a:buNone/>
              <a:defRPr/>
            </a:lvl7pPr>
            <a:lvl8pPr lvl="7" algn="ctr" rtl="0">
              <a:spcBef>
                <a:spcPts val="600"/>
              </a:spcBef>
              <a:spcAft>
                <a:spcPts val="0"/>
              </a:spcAft>
              <a:buNone/>
              <a:defRPr/>
            </a:lvl8pPr>
            <a:lvl9pPr lvl="8" algn="ctr">
              <a:spcBef>
                <a:spcPts val="600"/>
              </a:spcBef>
              <a:spcAft>
                <a:spcPts val="0"/>
              </a:spcAft>
              <a:buNone/>
              <a:defRPr/>
            </a:lvl9pPr>
          </a:lstStyle>
          <a:p>
            <a:endParaRPr/>
          </a:p>
        </p:txBody>
      </p:sp>
      <p:sp>
        <p:nvSpPr>
          <p:cNvPr id="23" name="Google Shape;23;p2"/>
          <p:cNvSpPr txBox="1">
            <a:spLocks noGrp="1"/>
          </p:cNvSpPr>
          <p:nvPr>
            <p:ph type="sldNum" idx="12"/>
          </p:nvPr>
        </p:nvSpPr>
        <p:spPr>
          <a:xfrm>
            <a:off x="8671500" y="6638100"/>
            <a:ext cx="472500" cy="219900"/>
          </a:xfrm>
          <a:prstGeom prst="rect">
            <a:avLst/>
          </a:prstGeom>
        </p:spPr>
        <p:txBody>
          <a:bodyPr spcFirstLastPara="1" wrap="square" lIns="91425" tIns="91425" rIns="91425" bIns="91425" anchor="ctr" anchorCtr="0">
            <a:noAutofit/>
          </a:bodyPr>
          <a:lstStyle>
            <a:lvl1pPr lvl="0" algn="ctr" rtl="0">
              <a:buNone/>
              <a:defRPr sz="1100">
                <a:solidFill>
                  <a:srgbClr val="980000"/>
                </a:solidFill>
                <a:latin typeface="Open Sans"/>
                <a:ea typeface="Open Sans"/>
                <a:cs typeface="Open Sans"/>
                <a:sym typeface="Open Sans"/>
              </a:defRPr>
            </a:lvl1pPr>
            <a:lvl2pPr lvl="1" algn="ctr" rtl="0">
              <a:buNone/>
              <a:defRPr sz="1100">
                <a:solidFill>
                  <a:srgbClr val="980000"/>
                </a:solidFill>
                <a:latin typeface="Open Sans"/>
                <a:ea typeface="Open Sans"/>
                <a:cs typeface="Open Sans"/>
                <a:sym typeface="Open Sans"/>
              </a:defRPr>
            </a:lvl2pPr>
            <a:lvl3pPr lvl="2" algn="ctr" rtl="0">
              <a:buNone/>
              <a:defRPr sz="1100">
                <a:solidFill>
                  <a:srgbClr val="980000"/>
                </a:solidFill>
                <a:latin typeface="Open Sans"/>
                <a:ea typeface="Open Sans"/>
                <a:cs typeface="Open Sans"/>
                <a:sym typeface="Open Sans"/>
              </a:defRPr>
            </a:lvl3pPr>
            <a:lvl4pPr lvl="3" algn="ctr" rtl="0">
              <a:buNone/>
              <a:defRPr sz="1100">
                <a:solidFill>
                  <a:srgbClr val="980000"/>
                </a:solidFill>
                <a:latin typeface="Open Sans"/>
                <a:ea typeface="Open Sans"/>
                <a:cs typeface="Open Sans"/>
                <a:sym typeface="Open Sans"/>
              </a:defRPr>
            </a:lvl4pPr>
            <a:lvl5pPr lvl="4" algn="ctr" rtl="0">
              <a:buNone/>
              <a:defRPr sz="1100">
                <a:solidFill>
                  <a:srgbClr val="980000"/>
                </a:solidFill>
                <a:latin typeface="Open Sans"/>
                <a:ea typeface="Open Sans"/>
                <a:cs typeface="Open Sans"/>
                <a:sym typeface="Open Sans"/>
              </a:defRPr>
            </a:lvl5pPr>
            <a:lvl6pPr lvl="5" algn="ctr" rtl="0">
              <a:buNone/>
              <a:defRPr sz="1100">
                <a:solidFill>
                  <a:srgbClr val="980000"/>
                </a:solidFill>
                <a:latin typeface="Open Sans"/>
                <a:ea typeface="Open Sans"/>
                <a:cs typeface="Open Sans"/>
                <a:sym typeface="Open Sans"/>
              </a:defRPr>
            </a:lvl6pPr>
            <a:lvl7pPr lvl="6" algn="ctr" rtl="0">
              <a:buNone/>
              <a:defRPr sz="1100">
                <a:solidFill>
                  <a:srgbClr val="980000"/>
                </a:solidFill>
                <a:latin typeface="Open Sans"/>
                <a:ea typeface="Open Sans"/>
                <a:cs typeface="Open Sans"/>
                <a:sym typeface="Open Sans"/>
              </a:defRPr>
            </a:lvl7pPr>
            <a:lvl8pPr lvl="7" algn="ctr" rtl="0">
              <a:buNone/>
              <a:defRPr sz="1100">
                <a:solidFill>
                  <a:srgbClr val="980000"/>
                </a:solidFill>
                <a:latin typeface="Open Sans"/>
                <a:ea typeface="Open Sans"/>
                <a:cs typeface="Open Sans"/>
                <a:sym typeface="Open Sans"/>
              </a:defRPr>
            </a:lvl8pPr>
            <a:lvl9pPr lvl="8" algn="ctr" rtl="0">
              <a:buNone/>
              <a:defRPr sz="1100">
                <a:solidFill>
                  <a:srgbClr val="980000"/>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9792787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1pPr>
            <a:lvl2pPr lvl="1">
              <a:spcBef>
                <a:spcPts val="0"/>
              </a:spcBef>
              <a:spcAft>
                <a:spcPts val="0"/>
              </a:spcAft>
              <a:buClr>
                <a:schemeClr val="dk1"/>
              </a:buClr>
              <a:buSzPts val="3600"/>
              <a:buNone/>
              <a:defRPr sz="3600" b="1">
                <a:solidFill>
                  <a:schemeClr val="dk1"/>
                </a:solidFill>
              </a:defRPr>
            </a:lvl2pPr>
            <a:lvl3pPr lvl="2">
              <a:spcBef>
                <a:spcPts val="0"/>
              </a:spcBef>
              <a:spcAft>
                <a:spcPts val="0"/>
              </a:spcAft>
              <a:buClr>
                <a:schemeClr val="dk1"/>
              </a:buClr>
              <a:buSzPts val="3600"/>
              <a:buNone/>
              <a:defRPr sz="3600" b="1">
                <a:solidFill>
                  <a:schemeClr val="dk1"/>
                </a:solidFill>
              </a:defRPr>
            </a:lvl3pPr>
            <a:lvl4pPr lvl="3">
              <a:spcBef>
                <a:spcPts val="0"/>
              </a:spcBef>
              <a:spcAft>
                <a:spcPts val="0"/>
              </a:spcAft>
              <a:buClr>
                <a:schemeClr val="dk1"/>
              </a:buClr>
              <a:buSzPts val="3600"/>
              <a:buNone/>
              <a:defRPr sz="3600" b="1">
                <a:solidFill>
                  <a:schemeClr val="dk1"/>
                </a:solidFill>
              </a:defRPr>
            </a:lvl4pPr>
            <a:lvl5pPr lvl="4">
              <a:spcBef>
                <a:spcPts val="0"/>
              </a:spcBef>
              <a:spcAft>
                <a:spcPts val="0"/>
              </a:spcAft>
              <a:buClr>
                <a:schemeClr val="dk1"/>
              </a:buClr>
              <a:buSzPts val="3600"/>
              <a:buNone/>
              <a:defRPr sz="3600" b="1">
                <a:solidFill>
                  <a:schemeClr val="dk1"/>
                </a:solidFill>
              </a:defRPr>
            </a:lvl5pPr>
            <a:lvl6pPr lvl="5">
              <a:spcBef>
                <a:spcPts val="0"/>
              </a:spcBef>
              <a:spcAft>
                <a:spcPts val="0"/>
              </a:spcAft>
              <a:buClr>
                <a:schemeClr val="dk1"/>
              </a:buClr>
              <a:buSzPts val="3600"/>
              <a:buNone/>
              <a:defRPr sz="3600" b="1">
                <a:solidFill>
                  <a:schemeClr val="dk1"/>
                </a:solidFill>
              </a:defRPr>
            </a:lvl6pPr>
            <a:lvl7pPr lvl="6">
              <a:spcBef>
                <a:spcPts val="0"/>
              </a:spcBef>
              <a:spcAft>
                <a:spcPts val="0"/>
              </a:spcAft>
              <a:buClr>
                <a:schemeClr val="dk1"/>
              </a:buClr>
              <a:buSzPts val="3600"/>
              <a:buNone/>
              <a:defRPr sz="3600" b="1">
                <a:solidFill>
                  <a:schemeClr val="dk1"/>
                </a:solidFill>
              </a:defRPr>
            </a:lvl7pPr>
            <a:lvl8pPr lvl="7">
              <a:spcBef>
                <a:spcPts val="0"/>
              </a:spcBef>
              <a:spcAft>
                <a:spcPts val="0"/>
              </a:spcAft>
              <a:buClr>
                <a:schemeClr val="dk1"/>
              </a:buClr>
              <a:buSzPts val="3600"/>
              <a:buNone/>
              <a:defRPr sz="3600" b="1">
                <a:solidFill>
                  <a:schemeClr val="dk1"/>
                </a:solidFill>
              </a:defRPr>
            </a:lvl8pPr>
            <a:lvl9pPr lvl="8">
              <a:spcBef>
                <a:spcPts val="0"/>
              </a:spcBef>
              <a:spcAft>
                <a:spcPts val="0"/>
              </a:spcAft>
              <a:buClr>
                <a:schemeClr val="dk1"/>
              </a:buClr>
              <a:buSzPts val="3600"/>
              <a:buNone/>
              <a:defRPr sz="3600" b="1">
                <a:solidFill>
                  <a:schemeClr val="dk1"/>
                </a:solidFill>
              </a:defRPr>
            </a:lvl9pPr>
          </a:lstStyle>
          <a:p>
            <a:endParaRPr/>
          </a:p>
        </p:txBody>
      </p:sp>
      <p:sp>
        <p:nvSpPr>
          <p:cNvPr id="7" name="Google Shape;7;p1"/>
          <p:cNvSpPr txBox="1">
            <a:spLocks noGrp="1"/>
          </p:cNvSpPr>
          <p:nvPr>
            <p:ph type="body" idx="1"/>
          </p:nvPr>
        </p:nvSpPr>
        <p:spPr>
          <a:xfrm>
            <a:off x="457200" y="1600200"/>
            <a:ext cx="8229600" cy="49677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chemeClr val="dk1"/>
              </a:buClr>
              <a:buSzPts val="3000"/>
              <a:buFont typeface="Open Sans"/>
              <a:buChar char="●"/>
              <a:defRPr sz="3000">
                <a:solidFill>
                  <a:schemeClr val="dk1"/>
                </a:solidFill>
                <a:latin typeface="Open Sans"/>
                <a:ea typeface="Open Sans"/>
                <a:cs typeface="Open Sans"/>
                <a:sym typeface="Open Sans"/>
              </a:defRPr>
            </a:lvl1pPr>
            <a:lvl2pPr marL="914400" lvl="1" indent="-381000">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marL="1371600" lvl="2" indent="-381000">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3pPr>
            <a:lvl4pPr marL="1828800" lvl="3" indent="-3429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4pPr>
            <a:lvl5pPr marL="2286000" lvl="4" indent="-3429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5pPr>
            <a:lvl6pPr marL="2743200" lvl="5" indent="-3429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6pPr>
            <a:lvl7pPr marL="3200400" lvl="6" indent="-3429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7pPr>
            <a:lvl8pPr marL="3657600" lvl="7" indent="-3429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8pPr>
            <a:lvl9pPr marL="4114800" lvl="8" indent="-3429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9pPr>
          </a:lstStyle>
          <a:p>
            <a:endParaRPr/>
          </a:p>
        </p:txBody>
      </p:sp>
      <p:sp>
        <p:nvSpPr>
          <p:cNvPr id="8" name="Google Shape;8;p1"/>
          <p:cNvSpPr/>
          <p:nvPr/>
        </p:nvSpPr>
        <p:spPr>
          <a:xfrm>
            <a:off x="0" y="0"/>
            <a:ext cx="4572000" cy="304800"/>
          </a:xfrm>
          <a:prstGeom prst="rect">
            <a:avLst/>
          </a:prstGeom>
          <a:solidFill>
            <a:srgbClr val="990000"/>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ea typeface="Arial"/>
              <a:cs typeface="Arial"/>
              <a:sym typeface="Arial"/>
            </a:endParaRPr>
          </a:p>
        </p:txBody>
      </p:sp>
      <p:sp>
        <p:nvSpPr>
          <p:cNvPr id="9" name="Google Shape;9;p1"/>
          <p:cNvSpPr/>
          <p:nvPr/>
        </p:nvSpPr>
        <p:spPr>
          <a:xfrm>
            <a:off x="4572000" y="0"/>
            <a:ext cx="4572000" cy="304800"/>
          </a:xfrm>
          <a:prstGeom prst="rect">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ea typeface="Arial"/>
              <a:cs typeface="Arial"/>
              <a:sym typeface="Arial"/>
            </a:endParaRPr>
          </a:p>
        </p:txBody>
      </p:sp>
      <p:sp>
        <p:nvSpPr>
          <p:cNvPr id="10" name="Google Shape;10;p1"/>
          <p:cNvSpPr/>
          <p:nvPr/>
        </p:nvSpPr>
        <p:spPr>
          <a:xfrm>
            <a:off x="0" y="6629400"/>
            <a:ext cx="3048000" cy="228600"/>
          </a:xfrm>
          <a:prstGeom prst="rect">
            <a:avLst/>
          </a:prstGeom>
          <a:solidFill>
            <a:srgbClr val="980000"/>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ea typeface="Arial"/>
              <a:cs typeface="Arial"/>
              <a:sym typeface="Arial"/>
            </a:endParaRPr>
          </a:p>
        </p:txBody>
      </p:sp>
      <p:sp>
        <p:nvSpPr>
          <p:cNvPr id="11" name="Google Shape;11;p1"/>
          <p:cNvSpPr/>
          <p:nvPr/>
        </p:nvSpPr>
        <p:spPr>
          <a:xfrm>
            <a:off x="3048000" y="6629400"/>
            <a:ext cx="3048000" cy="228600"/>
          </a:xfrm>
          <a:prstGeom prst="rect">
            <a:avLst/>
          </a:prstGeom>
          <a:solidFill>
            <a:srgbClr val="EFEFE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ea typeface="Arial"/>
              <a:cs typeface="Arial"/>
              <a:sym typeface="Arial"/>
            </a:endParaRPr>
          </a:p>
        </p:txBody>
      </p:sp>
      <p:sp>
        <p:nvSpPr>
          <p:cNvPr id="12" name="Google Shape;12;p1"/>
          <p:cNvSpPr/>
          <p:nvPr/>
        </p:nvSpPr>
        <p:spPr>
          <a:xfrm>
            <a:off x="6096000" y="6629400"/>
            <a:ext cx="3048000" cy="228600"/>
          </a:xfrm>
          <a:prstGeom prst="rect">
            <a:avLst/>
          </a:prstGeom>
          <a:solidFill>
            <a:srgbClr val="B7B7B7"/>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ea typeface="Arial"/>
              <a:cs typeface="Arial"/>
              <a:sym typeface="Arial"/>
            </a:endParaRPr>
          </a:p>
        </p:txBody>
      </p:sp>
      <p:sp>
        <p:nvSpPr>
          <p:cNvPr id="13" name="Google Shape;13;p1"/>
          <p:cNvSpPr txBox="1">
            <a:spLocks noGrp="1"/>
          </p:cNvSpPr>
          <p:nvPr>
            <p:ph type="sldNum" idx="12"/>
          </p:nvPr>
        </p:nvSpPr>
        <p:spPr>
          <a:xfrm>
            <a:off x="8671500" y="6638100"/>
            <a:ext cx="472500" cy="219900"/>
          </a:xfrm>
          <a:prstGeom prst="rect">
            <a:avLst/>
          </a:prstGeom>
          <a:noFill/>
          <a:ln>
            <a:noFill/>
          </a:ln>
        </p:spPr>
        <p:txBody>
          <a:bodyPr spcFirstLastPara="1" wrap="square" lIns="91425" tIns="91425" rIns="91425" bIns="91425" anchor="ctr" anchorCtr="0">
            <a:noAutofit/>
          </a:bodyPr>
          <a:lstStyle>
            <a:lvl1pPr lvl="0" algn="ctr">
              <a:buNone/>
              <a:defRPr sz="1100">
                <a:solidFill>
                  <a:srgbClr val="980000"/>
                </a:solidFill>
                <a:latin typeface="Open Sans"/>
                <a:ea typeface="Open Sans"/>
                <a:cs typeface="Open Sans"/>
                <a:sym typeface="Open Sans"/>
              </a:defRPr>
            </a:lvl1pPr>
            <a:lvl2pPr lvl="1" algn="ctr">
              <a:buNone/>
              <a:defRPr sz="1100">
                <a:solidFill>
                  <a:srgbClr val="980000"/>
                </a:solidFill>
                <a:latin typeface="Open Sans"/>
                <a:ea typeface="Open Sans"/>
                <a:cs typeface="Open Sans"/>
                <a:sym typeface="Open Sans"/>
              </a:defRPr>
            </a:lvl2pPr>
            <a:lvl3pPr lvl="2" algn="ctr">
              <a:buNone/>
              <a:defRPr sz="1100">
                <a:solidFill>
                  <a:srgbClr val="980000"/>
                </a:solidFill>
                <a:latin typeface="Open Sans"/>
                <a:ea typeface="Open Sans"/>
                <a:cs typeface="Open Sans"/>
                <a:sym typeface="Open Sans"/>
              </a:defRPr>
            </a:lvl3pPr>
            <a:lvl4pPr lvl="3" algn="ctr">
              <a:buNone/>
              <a:defRPr sz="1100">
                <a:solidFill>
                  <a:srgbClr val="980000"/>
                </a:solidFill>
                <a:latin typeface="Open Sans"/>
                <a:ea typeface="Open Sans"/>
                <a:cs typeface="Open Sans"/>
                <a:sym typeface="Open Sans"/>
              </a:defRPr>
            </a:lvl4pPr>
            <a:lvl5pPr lvl="4" algn="ctr">
              <a:buNone/>
              <a:defRPr sz="1100">
                <a:solidFill>
                  <a:srgbClr val="980000"/>
                </a:solidFill>
                <a:latin typeface="Open Sans"/>
                <a:ea typeface="Open Sans"/>
                <a:cs typeface="Open Sans"/>
                <a:sym typeface="Open Sans"/>
              </a:defRPr>
            </a:lvl5pPr>
            <a:lvl6pPr lvl="5" algn="ctr">
              <a:buNone/>
              <a:defRPr sz="1100">
                <a:solidFill>
                  <a:srgbClr val="980000"/>
                </a:solidFill>
                <a:latin typeface="Open Sans"/>
                <a:ea typeface="Open Sans"/>
                <a:cs typeface="Open Sans"/>
                <a:sym typeface="Open Sans"/>
              </a:defRPr>
            </a:lvl6pPr>
            <a:lvl7pPr lvl="6" algn="ctr">
              <a:buNone/>
              <a:defRPr sz="1100">
                <a:solidFill>
                  <a:srgbClr val="980000"/>
                </a:solidFill>
                <a:latin typeface="Open Sans"/>
                <a:ea typeface="Open Sans"/>
                <a:cs typeface="Open Sans"/>
                <a:sym typeface="Open Sans"/>
              </a:defRPr>
            </a:lvl7pPr>
            <a:lvl8pPr lvl="7" algn="ctr">
              <a:buNone/>
              <a:defRPr sz="1100">
                <a:solidFill>
                  <a:srgbClr val="980000"/>
                </a:solidFill>
                <a:latin typeface="Open Sans"/>
                <a:ea typeface="Open Sans"/>
                <a:cs typeface="Open Sans"/>
                <a:sym typeface="Open Sans"/>
              </a:defRPr>
            </a:lvl8pPr>
            <a:lvl9pPr lvl="8" algn="ctr">
              <a:buNone/>
              <a:defRPr sz="1100">
                <a:solidFill>
                  <a:srgbClr val="980000"/>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
        <p:nvSpPr>
          <p:cNvPr id="14" name="Google Shape;14;p1"/>
          <p:cNvSpPr txBox="1"/>
          <p:nvPr/>
        </p:nvSpPr>
        <p:spPr>
          <a:xfrm>
            <a:off x="6172200" y="6629400"/>
            <a:ext cx="2590800" cy="2286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100" kern="0" dirty="0" smtClean="0">
                <a:solidFill>
                  <a:srgbClr val="980000"/>
                </a:solidFill>
                <a:latin typeface="Open Sans"/>
                <a:ea typeface="Open Sans"/>
                <a:cs typeface="Open Sans"/>
                <a:sym typeface="Open Sans"/>
              </a:rPr>
              <a:t>10/</a:t>
            </a:r>
            <a:r>
              <a:rPr lang="en-US" sz="1100" kern="0" dirty="0" smtClean="0">
                <a:solidFill>
                  <a:srgbClr val="980000"/>
                </a:solidFill>
                <a:latin typeface="Open Sans"/>
                <a:ea typeface="Open Sans"/>
                <a:cs typeface="Open Sans"/>
                <a:sym typeface="Open Sans"/>
              </a:rPr>
              <a:t>12</a:t>
            </a:r>
            <a:r>
              <a:rPr lang="en" sz="1100" kern="0" dirty="0" smtClean="0">
                <a:solidFill>
                  <a:srgbClr val="980000"/>
                </a:solidFill>
                <a:latin typeface="Open Sans"/>
                <a:ea typeface="Open Sans"/>
                <a:cs typeface="Open Sans"/>
                <a:sym typeface="Open Sans"/>
              </a:rPr>
              <a:t>/18</a:t>
            </a:r>
            <a:endParaRPr sz="1100" kern="0" dirty="0">
              <a:solidFill>
                <a:srgbClr val="980000"/>
              </a:solidFill>
              <a:latin typeface="Open Sans"/>
              <a:ea typeface="Open Sans"/>
              <a:cs typeface="Open Sans"/>
              <a:sym typeface="Open Sans"/>
            </a:endParaRPr>
          </a:p>
        </p:txBody>
      </p:sp>
      <p:sp>
        <p:nvSpPr>
          <p:cNvPr id="15" name="Google Shape;15;p1"/>
          <p:cNvSpPr txBox="1"/>
          <p:nvPr/>
        </p:nvSpPr>
        <p:spPr>
          <a:xfrm>
            <a:off x="3048000" y="6629400"/>
            <a:ext cx="3048000" cy="2286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100" kern="0" dirty="0">
                <a:solidFill>
                  <a:srgbClr val="980000"/>
                </a:solidFill>
                <a:latin typeface="Open Sans"/>
                <a:ea typeface="Open Sans"/>
                <a:cs typeface="Open Sans"/>
                <a:sym typeface="Open Sans"/>
              </a:rPr>
              <a:t>Discussion </a:t>
            </a:r>
            <a:r>
              <a:rPr lang="en" sz="1100" kern="0" dirty="0" smtClean="0">
                <a:solidFill>
                  <a:srgbClr val="980000"/>
                </a:solidFill>
                <a:latin typeface="Open Sans"/>
                <a:ea typeface="Open Sans"/>
                <a:cs typeface="Open Sans"/>
                <a:sym typeface="Open Sans"/>
              </a:rPr>
              <a:t>1</a:t>
            </a:r>
            <a:r>
              <a:rPr lang="en-US" sz="1100" kern="0" dirty="0" smtClean="0">
                <a:solidFill>
                  <a:srgbClr val="980000"/>
                </a:solidFill>
                <a:latin typeface="Open Sans"/>
                <a:ea typeface="Open Sans"/>
                <a:cs typeface="Open Sans"/>
                <a:sym typeface="Open Sans"/>
              </a:rPr>
              <a:t>D</a:t>
            </a:r>
            <a:r>
              <a:rPr lang="en" sz="1100" kern="0" dirty="0" smtClean="0">
                <a:solidFill>
                  <a:srgbClr val="980000"/>
                </a:solidFill>
                <a:latin typeface="Open Sans"/>
                <a:ea typeface="Open Sans"/>
                <a:cs typeface="Open Sans"/>
                <a:sym typeface="Open Sans"/>
              </a:rPr>
              <a:t> </a:t>
            </a:r>
            <a:r>
              <a:rPr lang="en" sz="1100" kern="0" dirty="0">
                <a:solidFill>
                  <a:srgbClr val="980000"/>
                </a:solidFill>
                <a:latin typeface="Open Sans"/>
                <a:ea typeface="Open Sans"/>
                <a:cs typeface="Open Sans"/>
                <a:sym typeface="Open Sans"/>
              </a:rPr>
              <a:t>: Project </a:t>
            </a:r>
            <a:r>
              <a:rPr lang="en" sz="1100" kern="0" dirty="0" smtClean="0">
                <a:solidFill>
                  <a:srgbClr val="980000"/>
                </a:solidFill>
                <a:latin typeface="Open Sans"/>
                <a:ea typeface="Open Sans"/>
                <a:cs typeface="Open Sans"/>
                <a:sym typeface="Open Sans"/>
              </a:rPr>
              <a:t>1</a:t>
            </a:r>
            <a:r>
              <a:rPr lang="en-US" sz="1100" kern="0" dirty="0" smtClean="0">
                <a:solidFill>
                  <a:srgbClr val="980000"/>
                </a:solidFill>
                <a:latin typeface="Open Sans"/>
                <a:ea typeface="Open Sans"/>
                <a:cs typeface="Open Sans"/>
                <a:sym typeface="Open Sans"/>
              </a:rPr>
              <a:t>B</a:t>
            </a:r>
            <a:endParaRPr sz="1100" kern="0" dirty="0">
              <a:solidFill>
                <a:srgbClr val="980000"/>
              </a:solidFill>
              <a:latin typeface="Open Sans"/>
              <a:ea typeface="Open Sans"/>
              <a:cs typeface="Open Sans"/>
              <a:sym typeface="Open Sans"/>
            </a:endParaRPr>
          </a:p>
        </p:txBody>
      </p:sp>
      <p:sp>
        <p:nvSpPr>
          <p:cNvPr id="16" name="Google Shape;16;p1"/>
          <p:cNvSpPr txBox="1"/>
          <p:nvPr/>
        </p:nvSpPr>
        <p:spPr>
          <a:xfrm>
            <a:off x="0" y="6629400"/>
            <a:ext cx="3048000" cy="2286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100" kern="0">
                <a:solidFill>
                  <a:srgbClr val="FFFFFF"/>
                </a:solidFill>
                <a:latin typeface="Open Sans"/>
                <a:ea typeface="Open Sans"/>
                <a:cs typeface="Open Sans"/>
                <a:sym typeface="Open Sans"/>
              </a:rPr>
              <a:t>CS 111</a:t>
            </a:r>
            <a:endParaRPr sz="1100" kern="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18200122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1" r:id="rId6"/>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tiff"/><Relationship Id="rId3" Type="http://schemas.openxmlformats.org/officeDocument/2006/relationships/image" Target="../media/image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tiff"/><Relationship Id="rId3"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tiff"/><Relationship Id="rId3"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tiff"/></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tiff"/><Relationship Id="rId3" Type="http://schemas.openxmlformats.org/officeDocument/2006/relationships/image" Target="../media/image2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5" Type="http://schemas.openxmlformats.org/officeDocument/2006/relationships/image" Target="../media/image24.tiff"/><Relationship Id="rId1" Type="http://schemas.openxmlformats.org/officeDocument/2006/relationships/slideLayout" Target="../slideLayouts/slideLayout4.xml"/><Relationship Id="rId2" Type="http://schemas.openxmlformats.org/officeDocument/2006/relationships/image" Target="../media/image21.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tutorialspoint.com/unix_sockets/socket_quick_guide.ht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f"/><Relationship Id="rId3"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f"/><Relationship Id="rId3" Type="http://schemas.openxmlformats.org/officeDocument/2006/relationships/image" Target="../media/image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9"/>
          <p:cNvSpPr txBox="1">
            <a:spLocks noGrp="1"/>
          </p:cNvSpPr>
          <p:nvPr>
            <p:ph type="ctrTitle"/>
          </p:nvPr>
        </p:nvSpPr>
        <p:spPr>
          <a:xfrm>
            <a:off x="685800" y="1066800"/>
            <a:ext cx="7772400" cy="14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a:t>
            </a:r>
            <a:r>
              <a:rPr lang="en" dirty="0" smtClean="0"/>
              <a:t>1</a:t>
            </a:r>
            <a:r>
              <a:rPr lang="en-US" dirty="0" smtClean="0"/>
              <a:t>B</a:t>
            </a:r>
            <a:endParaRPr dirty="0"/>
          </a:p>
        </p:txBody>
      </p:sp>
      <p:sp>
        <p:nvSpPr>
          <p:cNvPr id="60" name="Google Shape;60;p9"/>
          <p:cNvSpPr txBox="1">
            <a:spLocks noGrp="1"/>
          </p:cNvSpPr>
          <p:nvPr>
            <p:ph type="subTitle" idx="1"/>
          </p:nvPr>
        </p:nvSpPr>
        <p:spPr>
          <a:xfrm>
            <a:off x="1905000" y="2895600"/>
            <a:ext cx="5334000" cy="106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CS111 Discussion </a:t>
            </a:r>
            <a:r>
              <a:rPr lang="en" dirty="0" smtClean="0"/>
              <a:t>1</a:t>
            </a:r>
            <a:r>
              <a:rPr lang="en-US" dirty="0" smtClean="0"/>
              <a:t>D</a:t>
            </a:r>
            <a:endParaRPr dirty="0"/>
          </a:p>
        </p:txBody>
      </p:sp>
    </p:spTree>
    <p:extLst>
      <p:ext uri="{BB962C8B-B14F-4D97-AF65-F5344CB8AC3E}">
        <p14:creationId xmlns:p14="http://schemas.microsoft.com/office/powerpoint/2010/main" val="18991021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2168259"/>
            <a:ext cx="9144000" cy="1331310"/>
          </a:xfrm>
          <a:prstGeom prst="rect">
            <a:avLst/>
          </a:prstGeom>
        </p:spPr>
      </p:pic>
      <p:sp>
        <p:nvSpPr>
          <p:cNvPr id="5" name="Title 1"/>
          <p:cNvSpPr>
            <a:spLocks noGrp="1"/>
          </p:cNvSpPr>
          <p:nvPr>
            <p:ph type="title"/>
          </p:nvPr>
        </p:nvSpPr>
        <p:spPr>
          <a:xfrm>
            <a:off x="152400" y="304800"/>
            <a:ext cx="8839200" cy="990600"/>
          </a:xfrm>
        </p:spPr>
        <p:txBody>
          <a:bodyPr/>
          <a:lstStyle/>
          <a:p>
            <a:r>
              <a:rPr lang="en-US" dirty="0"/>
              <a:t>c</a:t>
            </a:r>
            <a:r>
              <a:rPr lang="en-US" dirty="0" smtClean="0"/>
              <a:t>onnect(2)</a:t>
            </a:r>
            <a:endParaRPr lang="en-US" dirty="0"/>
          </a:p>
        </p:txBody>
      </p:sp>
      <p:pic>
        <p:nvPicPr>
          <p:cNvPr id="6" name="Picture 5"/>
          <p:cNvPicPr>
            <a:picLocks noChangeAspect="1"/>
          </p:cNvPicPr>
          <p:nvPr/>
        </p:nvPicPr>
        <p:blipFill>
          <a:blip r:embed="rId3"/>
          <a:stretch>
            <a:fillRect/>
          </a:stretch>
        </p:blipFill>
        <p:spPr>
          <a:xfrm>
            <a:off x="0" y="3855821"/>
            <a:ext cx="9144000" cy="1700871"/>
          </a:xfrm>
          <a:prstGeom prst="rect">
            <a:avLst/>
          </a:prstGeom>
        </p:spPr>
      </p:pic>
      <p:sp>
        <p:nvSpPr>
          <p:cNvPr id="7" name="TextBox 6"/>
          <p:cNvSpPr txBox="1"/>
          <p:nvPr/>
        </p:nvSpPr>
        <p:spPr>
          <a:xfrm>
            <a:off x="0" y="5733143"/>
            <a:ext cx="8991600" cy="369332"/>
          </a:xfrm>
          <a:prstGeom prst="rect">
            <a:avLst/>
          </a:prstGeom>
          <a:noFill/>
        </p:spPr>
        <p:txBody>
          <a:bodyPr wrap="square" rtlCol="0">
            <a:spAutoFit/>
          </a:bodyPr>
          <a:lstStyle/>
          <a:p>
            <a:r>
              <a:rPr lang="en-US" dirty="0" smtClean="0"/>
              <a:t>Connects socket referred to by sock </a:t>
            </a:r>
            <a:r>
              <a:rPr lang="en-US" dirty="0" err="1" smtClean="0"/>
              <a:t>fd</a:t>
            </a:r>
            <a:r>
              <a:rPr lang="en-US" dirty="0" smtClean="0"/>
              <a:t> to the socket specified by the </a:t>
            </a:r>
            <a:r>
              <a:rPr lang="en-US" dirty="0" err="1" smtClean="0"/>
              <a:t>sockaddr</a:t>
            </a:r>
            <a:endParaRPr lang="en-US" dirty="0"/>
          </a:p>
        </p:txBody>
      </p:sp>
    </p:spTree>
    <p:extLst>
      <p:ext uri="{BB962C8B-B14F-4D97-AF65-F5344CB8AC3E}">
        <p14:creationId xmlns:p14="http://schemas.microsoft.com/office/powerpoint/2010/main" val="17350497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188685" y="2004139"/>
            <a:ext cx="7358743" cy="389764"/>
          </a:xfrm>
          <a:prstGeom prst="rect">
            <a:avLst/>
          </a:prstGeom>
        </p:spPr>
      </p:pic>
      <p:sp>
        <p:nvSpPr>
          <p:cNvPr id="5" name="Title 1"/>
          <p:cNvSpPr>
            <a:spLocks noGrp="1"/>
          </p:cNvSpPr>
          <p:nvPr>
            <p:ph type="title"/>
          </p:nvPr>
        </p:nvSpPr>
        <p:spPr>
          <a:xfrm>
            <a:off x="152400" y="304800"/>
            <a:ext cx="8839200" cy="990600"/>
          </a:xfrm>
        </p:spPr>
        <p:txBody>
          <a:bodyPr/>
          <a:lstStyle/>
          <a:p>
            <a:r>
              <a:rPr lang="en-US" dirty="0" err="1"/>
              <a:t>g</a:t>
            </a:r>
            <a:r>
              <a:rPr lang="en-US" dirty="0" err="1" smtClean="0"/>
              <a:t>ethostbyname</a:t>
            </a:r>
            <a:r>
              <a:rPr lang="en-US" dirty="0" smtClean="0"/>
              <a:t>(3)</a:t>
            </a:r>
            <a:endParaRPr lang="en-US" dirty="0"/>
          </a:p>
        </p:txBody>
      </p:sp>
      <p:sp>
        <p:nvSpPr>
          <p:cNvPr id="6" name="TextBox 5"/>
          <p:cNvSpPr txBox="1"/>
          <p:nvPr/>
        </p:nvSpPr>
        <p:spPr>
          <a:xfrm>
            <a:off x="4165600" y="2640977"/>
            <a:ext cx="4920343" cy="923330"/>
          </a:xfrm>
          <a:prstGeom prst="rect">
            <a:avLst/>
          </a:prstGeom>
          <a:noFill/>
        </p:spPr>
        <p:txBody>
          <a:bodyPr wrap="square" rtlCol="0">
            <a:spAutoFit/>
          </a:bodyPr>
          <a:lstStyle/>
          <a:p>
            <a:r>
              <a:rPr lang="en-US" dirty="0" smtClean="0"/>
              <a:t>returns a structure of type </a:t>
            </a:r>
            <a:r>
              <a:rPr lang="en-US" i="1" dirty="0" err="1"/>
              <a:t>hostent</a:t>
            </a:r>
            <a:r>
              <a:rPr lang="en-US" dirty="0" smtClean="0"/>
              <a:t> for the given host </a:t>
            </a:r>
            <a:r>
              <a:rPr lang="en-US" i="1" dirty="0"/>
              <a:t>name</a:t>
            </a:r>
            <a:r>
              <a:rPr lang="en-US" dirty="0" smtClean="0"/>
              <a:t>. </a:t>
            </a:r>
            <a:r>
              <a:rPr lang="en-US" i="1" dirty="0" smtClean="0"/>
              <a:t>name</a:t>
            </a:r>
            <a:r>
              <a:rPr lang="en-US" dirty="0" smtClean="0"/>
              <a:t> is either a hostname or an IPv4 address in standard dot notation</a:t>
            </a:r>
            <a:endParaRPr lang="en-US" dirty="0"/>
          </a:p>
        </p:txBody>
      </p:sp>
      <p:pic>
        <p:nvPicPr>
          <p:cNvPr id="7" name="Picture 6"/>
          <p:cNvPicPr>
            <a:picLocks noChangeAspect="1"/>
          </p:cNvPicPr>
          <p:nvPr/>
        </p:nvPicPr>
        <p:blipFill>
          <a:blip r:embed="rId3"/>
          <a:stretch>
            <a:fillRect/>
          </a:stretch>
        </p:blipFill>
        <p:spPr>
          <a:xfrm>
            <a:off x="188685" y="4036129"/>
            <a:ext cx="6662057" cy="1488332"/>
          </a:xfrm>
          <a:prstGeom prst="rect">
            <a:avLst/>
          </a:prstGeom>
        </p:spPr>
      </p:pic>
    </p:spTree>
    <p:extLst>
      <p:ext uri="{BB962C8B-B14F-4D97-AF65-F5344CB8AC3E}">
        <p14:creationId xmlns:p14="http://schemas.microsoft.com/office/powerpoint/2010/main" val="10627277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t>
            </a:r>
            <a:r>
              <a:rPr lang="en-US" dirty="0" err="1" smtClean="0"/>
              <a:t>truct</a:t>
            </a:r>
            <a:r>
              <a:rPr lang="en-US" dirty="0" smtClean="0"/>
              <a:t> </a:t>
            </a:r>
            <a:r>
              <a:rPr lang="en-US" dirty="0" err="1" smtClean="0"/>
              <a:t>sockaddr_in</a:t>
            </a:r>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1707707"/>
            <a:ext cx="9144000" cy="1700871"/>
          </a:xfrm>
          <a:prstGeom prst="rect">
            <a:avLst/>
          </a:prstGeom>
        </p:spPr>
      </p:pic>
      <p:sp>
        <p:nvSpPr>
          <p:cNvPr id="5" name="TextBox 4"/>
          <p:cNvSpPr txBox="1"/>
          <p:nvPr/>
        </p:nvSpPr>
        <p:spPr>
          <a:xfrm>
            <a:off x="152400" y="4644572"/>
            <a:ext cx="8839200" cy="1754326"/>
          </a:xfrm>
          <a:prstGeom prst="rect">
            <a:avLst/>
          </a:prstGeom>
          <a:noFill/>
        </p:spPr>
        <p:txBody>
          <a:bodyPr wrap="square" rtlCol="0">
            <a:spAutoFit/>
          </a:bodyPr>
          <a:lstStyle/>
          <a:p>
            <a:r>
              <a:rPr lang="en-US" dirty="0" smtClean="0"/>
              <a:t>Use </a:t>
            </a:r>
            <a:r>
              <a:rPr lang="en-US" dirty="0" err="1" smtClean="0"/>
              <a:t>bzero</a:t>
            </a:r>
            <a:r>
              <a:rPr lang="en-US" dirty="0" smtClean="0"/>
              <a:t> to set the </a:t>
            </a:r>
            <a:r>
              <a:rPr lang="en-US" dirty="0" err="1" smtClean="0"/>
              <a:t>struct</a:t>
            </a:r>
            <a:r>
              <a:rPr lang="en-US" dirty="0" smtClean="0"/>
              <a:t> to zero</a:t>
            </a:r>
          </a:p>
          <a:p>
            <a:endParaRPr lang="en-US" dirty="0"/>
          </a:p>
          <a:p>
            <a:r>
              <a:rPr lang="en-US" dirty="0" smtClean="0"/>
              <a:t>And </a:t>
            </a:r>
            <a:r>
              <a:rPr lang="en-US" dirty="0" err="1" smtClean="0"/>
              <a:t>bcopy</a:t>
            </a:r>
            <a:r>
              <a:rPr lang="en-US" dirty="0" smtClean="0"/>
              <a:t> to copy the relevant fields from the </a:t>
            </a:r>
            <a:r>
              <a:rPr lang="en-US" dirty="0" err="1" smtClean="0"/>
              <a:t>hostent</a:t>
            </a:r>
            <a:r>
              <a:rPr lang="en-US" dirty="0" smtClean="0"/>
              <a:t> </a:t>
            </a:r>
            <a:r>
              <a:rPr lang="en-US" dirty="0" err="1" smtClean="0"/>
              <a:t>struct</a:t>
            </a:r>
            <a:r>
              <a:rPr lang="en-US" dirty="0" smtClean="0"/>
              <a:t> (</a:t>
            </a:r>
            <a:r>
              <a:rPr lang="en-US" dirty="0" err="1" smtClean="0"/>
              <a:t>h_addr</a:t>
            </a:r>
            <a:r>
              <a:rPr lang="en-US" dirty="0" smtClean="0"/>
              <a:t> which is the first element of </a:t>
            </a:r>
            <a:r>
              <a:rPr lang="en-US" dirty="0" err="1" smtClean="0"/>
              <a:t>h_addr_list</a:t>
            </a:r>
            <a:r>
              <a:rPr lang="en-US" dirty="0" smtClean="0"/>
              <a:t>) to the </a:t>
            </a:r>
            <a:r>
              <a:rPr lang="en-US" dirty="0" err="1" smtClean="0"/>
              <a:t>sockaddr_in</a:t>
            </a:r>
            <a:r>
              <a:rPr lang="en-US" dirty="0" smtClean="0"/>
              <a:t> </a:t>
            </a:r>
            <a:r>
              <a:rPr lang="en-US" dirty="0" err="1" smtClean="0"/>
              <a:t>struct</a:t>
            </a:r>
            <a:r>
              <a:rPr lang="en-US" dirty="0" smtClean="0"/>
              <a:t> (</a:t>
            </a:r>
            <a:r>
              <a:rPr lang="en-US" dirty="0"/>
              <a:t>.</a:t>
            </a:r>
            <a:r>
              <a:rPr lang="en-US" dirty="0" err="1" smtClean="0"/>
              <a:t>sin_addr.s_addr</a:t>
            </a:r>
            <a:r>
              <a:rPr lang="en-US" dirty="0" smtClean="0"/>
              <a:t>) </a:t>
            </a:r>
          </a:p>
          <a:p>
            <a:endParaRPr lang="en-US" dirty="0"/>
          </a:p>
          <a:p>
            <a:r>
              <a:rPr lang="en-US" dirty="0" smtClean="0"/>
              <a:t>Assign </a:t>
            </a:r>
            <a:r>
              <a:rPr lang="en-US" dirty="0" err="1" smtClean="0"/>
              <a:t>htons</a:t>
            </a:r>
            <a:r>
              <a:rPr lang="en-US" dirty="0" smtClean="0"/>
              <a:t>(port) to .</a:t>
            </a:r>
            <a:r>
              <a:rPr lang="en-US" dirty="0" err="1" smtClean="0"/>
              <a:t>sin_port</a:t>
            </a:r>
            <a:endParaRPr lang="en-US" dirty="0"/>
          </a:p>
        </p:txBody>
      </p:sp>
      <p:pic>
        <p:nvPicPr>
          <p:cNvPr id="6" name="Picture 5"/>
          <p:cNvPicPr>
            <a:picLocks noChangeAspect="1"/>
          </p:cNvPicPr>
          <p:nvPr/>
        </p:nvPicPr>
        <p:blipFill>
          <a:blip r:embed="rId3"/>
          <a:stretch>
            <a:fillRect/>
          </a:stretch>
        </p:blipFill>
        <p:spPr>
          <a:xfrm>
            <a:off x="0" y="3512203"/>
            <a:ext cx="9144000" cy="753856"/>
          </a:xfrm>
          <a:prstGeom prst="rect">
            <a:avLst/>
          </a:prstGeom>
        </p:spPr>
      </p:pic>
    </p:spTree>
    <p:extLst>
      <p:ext uri="{BB962C8B-B14F-4D97-AF65-F5344CB8AC3E}">
        <p14:creationId xmlns:p14="http://schemas.microsoft.com/office/powerpoint/2010/main" val="16563323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ind(2)</a:t>
            </a:r>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2586157"/>
            <a:ext cx="9144000" cy="1395404"/>
          </a:xfrm>
          <a:prstGeom prst="rect">
            <a:avLst/>
          </a:prstGeom>
        </p:spPr>
      </p:pic>
      <p:sp>
        <p:nvSpPr>
          <p:cNvPr id="5" name="TextBox 4"/>
          <p:cNvSpPr txBox="1"/>
          <p:nvPr/>
        </p:nvSpPr>
        <p:spPr>
          <a:xfrm>
            <a:off x="152400" y="1295400"/>
            <a:ext cx="8839200" cy="1200329"/>
          </a:xfrm>
          <a:prstGeom prst="rect">
            <a:avLst/>
          </a:prstGeom>
          <a:noFill/>
        </p:spPr>
        <p:txBody>
          <a:bodyPr wrap="square" rtlCol="0">
            <a:spAutoFit/>
          </a:bodyPr>
          <a:lstStyle/>
          <a:p>
            <a:r>
              <a:rPr lang="en-US" dirty="0" smtClean="0"/>
              <a:t>Server side </a:t>
            </a:r>
            <a:r>
              <a:rPr lang="mr-IN" dirty="0" smtClean="0"/>
              <a:t>–</a:t>
            </a:r>
            <a:r>
              <a:rPr lang="en-US" dirty="0" smtClean="0"/>
              <a:t> create socket (</a:t>
            </a:r>
            <a:r>
              <a:rPr lang="en-US" dirty="0" smtClean="0"/>
              <a:t>Set .</a:t>
            </a:r>
            <a:r>
              <a:rPr lang="en-US" dirty="0" err="1" smtClean="0"/>
              <a:t>sin_addr.s_addr</a:t>
            </a:r>
            <a:r>
              <a:rPr lang="en-US" dirty="0" smtClean="0"/>
              <a:t> = INADDR_ANY, other parameters will be similar to previously)</a:t>
            </a:r>
          </a:p>
          <a:p>
            <a:r>
              <a:rPr lang="en-US" dirty="0" smtClean="0"/>
              <a:t> </a:t>
            </a:r>
          </a:p>
          <a:p>
            <a:r>
              <a:rPr lang="en-US" dirty="0" smtClean="0"/>
              <a:t>Then bind it</a:t>
            </a:r>
            <a:endParaRPr lang="en-US" dirty="0"/>
          </a:p>
        </p:txBody>
      </p:sp>
      <p:sp>
        <p:nvSpPr>
          <p:cNvPr id="6" name="TextBox 5"/>
          <p:cNvSpPr txBox="1"/>
          <p:nvPr/>
        </p:nvSpPr>
        <p:spPr>
          <a:xfrm>
            <a:off x="275771" y="3965301"/>
            <a:ext cx="8715829" cy="2308324"/>
          </a:xfrm>
          <a:prstGeom prst="rect">
            <a:avLst/>
          </a:prstGeom>
          <a:noFill/>
        </p:spPr>
        <p:txBody>
          <a:bodyPr wrap="square" rtlCol="0">
            <a:spAutoFit/>
          </a:bodyPr>
          <a:lstStyle/>
          <a:p>
            <a:r>
              <a:rPr lang="en-US" dirty="0" smtClean="0"/>
              <a:t>Here </a:t>
            </a:r>
            <a:r>
              <a:rPr lang="en-US" i="1" dirty="0" err="1" smtClean="0"/>
              <a:t>sockfd</a:t>
            </a:r>
            <a:r>
              <a:rPr lang="en-US" dirty="0" smtClean="0"/>
              <a:t> will be the </a:t>
            </a:r>
            <a:r>
              <a:rPr lang="en-US" dirty="0" err="1" smtClean="0"/>
              <a:t>fd</a:t>
            </a:r>
            <a:r>
              <a:rPr lang="en-US" dirty="0" smtClean="0"/>
              <a:t> of the server side socket created. </a:t>
            </a:r>
            <a:r>
              <a:rPr lang="en-US" dirty="0"/>
              <a:t>b</a:t>
            </a:r>
            <a:r>
              <a:rPr lang="en-US" dirty="0" smtClean="0"/>
              <a:t>ind() binds the socket referred to by </a:t>
            </a:r>
            <a:r>
              <a:rPr lang="en-US" i="1" dirty="0" err="1" smtClean="0"/>
              <a:t>sockfd</a:t>
            </a:r>
            <a:r>
              <a:rPr lang="en-US" dirty="0" smtClean="0"/>
              <a:t> to the </a:t>
            </a:r>
            <a:r>
              <a:rPr lang="en-US" dirty="0" err="1" smtClean="0"/>
              <a:t>sockaddr</a:t>
            </a:r>
            <a:endParaRPr lang="en-US" dirty="0" smtClean="0"/>
          </a:p>
          <a:p>
            <a:endParaRPr lang="en-US" dirty="0" smtClean="0"/>
          </a:p>
          <a:p>
            <a:endParaRPr lang="en-US" dirty="0" smtClean="0"/>
          </a:p>
          <a:p>
            <a:r>
              <a:rPr lang="en-US" dirty="0" smtClean="0"/>
              <a:t>Ex. </a:t>
            </a:r>
            <a:r>
              <a:rPr lang="en-US" dirty="0" err="1" smtClean="0"/>
              <a:t>aServer.sin_family</a:t>
            </a:r>
            <a:r>
              <a:rPr lang="en-US" dirty="0" smtClean="0"/>
              <a:t> </a:t>
            </a:r>
            <a:r>
              <a:rPr lang="en-US" dirty="0"/>
              <a:t>= AF_INET; </a:t>
            </a:r>
            <a:endParaRPr lang="en-US" dirty="0" smtClean="0"/>
          </a:p>
          <a:p>
            <a:r>
              <a:rPr lang="en-US" dirty="0"/>
              <a:t> </a:t>
            </a:r>
            <a:r>
              <a:rPr lang="en-US" dirty="0" smtClean="0"/>
              <a:t>     </a:t>
            </a:r>
            <a:r>
              <a:rPr lang="en-US" dirty="0" err="1" smtClean="0"/>
              <a:t>aServer.sin_addr.s_addr</a:t>
            </a:r>
            <a:r>
              <a:rPr lang="en-US" dirty="0" smtClean="0"/>
              <a:t> </a:t>
            </a:r>
            <a:r>
              <a:rPr lang="en-US" dirty="0"/>
              <a:t>= </a:t>
            </a:r>
            <a:r>
              <a:rPr lang="en-US" dirty="0" smtClean="0"/>
              <a:t>INADDR_ANY;</a:t>
            </a:r>
          </a:p>
          <a:p>
            <a:r>
              <a:rPr lang="en-US" dirty="0"/>
              <a:t> </a:t>
            </a:r>
            <a:r>
              <a:rPr lang="en-US" dirty="0" smtClean="0"/>
              <a:t>     </a:t>
            </a:r>
            <a:r>
              <a:rPr lang="en-US" dirty="0" err="1" smtClean="0"/>
              <a:t>aServer.sin_port</a:t>
            </a:r>
            <a:r>
              <a:rPr lang="en-US" dirty="0" smtClean="0"/>
              <a:t> </a:t>
            </a:r>
            <a:r>
              <a:rPr lang="en-US" dirty="0"/>
              <a:t>= </a:t>
            </a:r>
            <a:r>
              <a:rPr lang="en-US" dirty="0" err="1" smtClean="0"/>
              <a:t>htons</a:t>
            </a:r>
            <a:r>
              <a:rPr lang="en-US" dirty="0" smtClean="0"/>
              <a:t>(5150); </a:t>
            </a:r>
          </a:p>
          <a:p>
            <a:r>
              <a:rPr lang="en-US" dirty="0"/>
              <a:t> </a:t>
            </a:r>
            <a:r>
              <a:rPr lang="en-US" dirty="0" smtClean="0"/>
              <a:t>     bind</a:t>
            </a:r>
            <a:r>
              <a:rPr lang="en-US" dirty="0"/>
              <a:t>( </a:t>
            </a:r>
            <a:r>
              <a:rPr lang="en-US" dirty="0" err="1"/>
              <a:t>ListenSocket</a:t>
            </a:r>
            <a:r>
              <a:rPr lang="en-US" dirty="0" smtClean="0"/>
              <a:t>, (</a:t>
            </a:r>
            <a:r>
              <a:rPr lang="en-US" dirty="0" err="1" smtClean="0"/>
              <a:t>sockaddr</a:t>
            </a:r>
            <a:r>
              <a:rPr lang="en-US" dirty="0" smtClean="0"/>
              <a:t>*) &amp;</a:t>
            </a:r>
            <a:r>
              <a:rPr lang="en-US" dirty="0" err="1" smtClean="0"/>
              <a:t>aServer</a:t>
            </a:r>
            <a:r>
              <a:rPr lang="en-US" dirty="0"/>
              <a:t>, </a:t>
            </a:r>
            <a:r>
              <a:rPr lang="en-US" dirty="0" err="1" smtClean="0"/>
              <a:t>sizeof</a:t>
            </a:r>
            <a:r>
              <a:rPr lang="en-US" dirty="0" smtClean="0"/>
              <a:t>(</a:t>
            </a:r>
            <a:r>
              <a:rPr lang="en-US" dirty="0" err="1" smtClean="0"/>
              <a:t>aServer</a:t>
            </a:r>
            <a:r>
              <a:rPr lang="en-US" dirty="0"/>
              <a:t>) );</a:t>
            </a:r>
          </a:p>
        </p:txBody>
      </p:sp>
    </p:spTree>
    <p:extLst>
      <p:ext uri="{BB962C8B-B14F-4D97-AF65-F5344CB8AC3E}">
        <p14:creationId xmlns:p14="http://schemas.microsoft.com/office/powerpoint/2010/main" val="15143296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isten(2)</a:t>
            </a:r>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1712358"/>
            <a:ext cx="9144000" cy="1227117"/>
          </a:xfrm>
          <a:prstGeom prst="rect">
            <a:avLst/>
          </a:prstGeom>
        </p:spPr>
      </p:pic>
      <p:sp>
        <p:nvSpPr>
          <p:cNvPr id="5" name="TextBox 4"/>
          <p:cNvSpPr txBox="1"/>
          <p:nvPr/>
        </p:nvSpPr>
        <p:spPr>
          <a:xfrm>
            <a:off x="152400" y="3091543"/>
            <a:ext cx="8839200" cy="2308324"/>
          </a:xfrm>
          <a:prstGeom prst="rect">
            <a:avLst/>
          </a:prstGeom>
          <a:noFill/>
        </p:spPr>
        <p:txBody>
          <a:bodyPr wrap="square" rtlCol="0">
            <a:spAutoFit/>
          </a:bodyPr>
          <a:lstStyle/>
          <a:p>
            <a:r>
              <a:rPr lang="en-US" dirty="0"/>
              <a:t>listen</a:t>
            </a:r>
            <a:r>
              <a:rPr lang="en-US" dirty="0" smtClean="0"/>
              <a:t>() marks the socket referred to by </a:t>
            </a:r>
            <a:r>
              <a:rPr lang="en-US" i="1" dirty="0" err="1"/>
              <a:t>sockfd</a:t>
            </a:r>
            <a:r>
              <a:rPr lang="en-US" dirty="0" smtClean="0"/>
              <a:t> as a passive socket, that is, as a socket that will be used to accept incoming connection requests using accept(2).</a:t>
            </a:r>
          </a:p>
          <a:p>
            <a:endParaRPr lang="en-US" dirty="0"/>
          </a:p>
          <a:p>
            <a:r>
              <a:rPr lang="en-US" dirty="0" smtClean="0"/>
              <a:t>The listen system call allows the process to listen on the socket for connections. The first argument is the socket file descriptor, and the second is the size of the backlog queue, i.e., the number of connections that can be waiting while the process is handling a particular connection. This should be set to 5, the maximum size permitted by most systems. </a:t>
            </a:r>
            <a:endParaRPr lang="en-US" dirty="0"/>
          </a:p>
        </p:txBody>
      </p:sp>
    </p:spTree>
    <p:extLst>
      <p:ext uri="{BB962C8B-B14F-4D97-AF65-F5344CB8AC3E}">
        <p14:creationId xmlns:p14="http://schemas.microsoft.com/office/powerpoint/2010/main" val="15093740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ccept(2)</a:t>
            </a:r>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1642200"/>
            <a:ext cx="9144000" cy="583660"/>
          </a:xfrm>
          <a:prstGeom prst="rect">
            <a:avLst/>
          </a:prstGeom>
        </p:spPr>
      </p:pic>
      <p:sp>
        <p:nvSpPr>
          <p:cNvPr id="5" name="TextBox 4"/>
          <p:cNvSpPr txBox="1"/>
          <p:nvPr/>
        </p:nvSpPr>
        <p:spPr>
          <a:xfrm>
            <a:off x="152400" y="2617744"/>
            <a:ext cx="8730343" cy="2308324"/>
          </a:xfrm>
          <a:prstGeom prst="rect">
            <a:avLst/>
          </a:prstGeom>
          <a:noFill/>
        </p:spPr>
        <p:txBody>
          <a:bodyPr wrap="square" rtlCol="0">
            <a:spAutoFit/>
          </a:bodyPr>
          <a:lstStyle/>
          <a:p>
            <a:r>
              <a:rPr lang="en-US" dirty="0"/>
              <a:t>a</a:t>
            </a:r>
            <a:r>
              <a:rPr lang="en-US" dirty="0" smtClean="0"/>
              <a:t>ccept() extracts the first connection request on the queue of pending connections for the listening socket, </a:t>
            </a:r>
            <a:r>
              <a:rPr lang="en-US" i="1" dirty="0" err="1"/>
              <a:t>sockfd</a:t>
            </a:r>
            <a:r>
              <a:rPr lang="en-US" dirty="0" smtClean="0"/>
              <a:t>, creates a new connected socket, and returns a new file descriptor referring to that socket. </a:t>
            </a:r>
          </a:p>
          <a:p>
            <a:endParaRPr lang="en-US" dirty="0"/>
          </a:p>
          <a:p>
            <a:r>
              <a:rPr lang="en-US" dirty="0" smtClean="0"/>
              <a:t>All communication on this connection should be done using the new file descriptor. </a:t>
            </a:r>
          </a:p>
          <a:p>
            <a:endParaRPr lang="en-US" dirty="0"/>
          </a:p>
          <a:p>
            <a:r>
              <a:rPr lang="en-US" dirty="0" smtClean="0"/>
              <a:t>The second argument is a reference pointer to the address of the client on the other end of the connection, and the third argument is the size of this structure. </a:t>
            </a:r>
            <a:endParaRPr lang="en-US" dirty="0"/>
          </a:p>
        </p:txBody>
      </p:sp>
    </p:spTree>
    <p:extLst>
      <p:ext uri="{BB962C8B-B14F-4D97-AF65-F5344CB8AC3E}">
        <p14:creationId xmlns:p14="http://schemas.microsoft.com/office/powerpoint/2010/main" val="19720804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1"/>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poll(2)</a:t>
            </a:r>
            <a:endParaRPr dirty="0"/>
          </a:p>
        </p:txBody>
      </p:sp>
      <p:sp>
        <p:nvSpPr>
          <p:cNvPr id="253" name="Google Shape;253;p31"/>
          <p:cNvSpPr txBox="1">
            <a:spLocks noGrp="1"/>
          </p:cNvSpPr>
          <p:nvPr>
            <p:ph type="body" idx="1"/>
          </p:nvPr>
        </p:nvSpPr>
        <p:spPr>
          <a:xfrm>
            <a:off x="228600" y="1447800"/>
            <a:ext cx="8763000" cy="4648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Goal: Wait for some event on a file descriptor (for I/O)</a:t>
            </a:r>
            <a:endParaRPr/>
          </a:p>
          <a:p>
            <a:pPr marL="0" lvl="0" indent="0" algn="l" rtl="0">
              <a:spcBef>
                <a:spcPts val="600"/>
              </a:spcBef>
              <a:spcAft>
                <a:spcPts val="0"/>
              </a:spcAft>
              <a:buNone/>
            </a:pPr>
            <a:endParaRPr/>
          </a:p>
          <a:p>
            <a:pPr marL="0" lvl="0" indent="0" algn="l" rtl="0">
              <a:spcBef>
                <a:spcPts val="600"/>
              </a:spcBef>
              <a:spcAft>
                <a:spcPts val="0"/>
              </a:spcAft>
              <a:buNone/>
            </a:pPr>
            <a:endParaRPr/>
          </a:p>
        </p:txBody>
      </p:sp>
      <p:sp>
        <p:nvSpPr>
          <p:cNvPr id="254" name="Google Shape;254;p31"/>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a:t>Manual Sections</a:t>
            </a:r>
            <a:endParaRPr/>
          </a:p>
        </p:txBody>
      </p:sp>
      <p:pic>
        <p:nvPicPr>
          <p:cNvPr id="255" name="Google Shape;255;p31"/>
          <p:cNvPicPr preferRelativeResize="0"/>
          <p:nvPr/>
        </p:nvPicPr>
        <p:blipFill>
          <a:blip r:embed="rId3">
            <a:alphaModFix/>
          </a:blip>
          <a:stretch>
            <a:fillRect/>
          </a:stretch>
        </p:blipFill>
        <p:spPr>
          <a:xfrm>
            <a:off x="453400" y="3160038"/>
            <a:ext cx="8053649" cy="537925"/>
          </a:xfrm>
          <a:prstGeom prst="rect">
            <a:avLst/>
          </a:prstGeom>
          <a:noFill/>
          <a:ln>
            <a:noFill/>
          </a:ln>
        </p:spPr>
      </p:pic>
      <p:pic>
        <p:nvPicPr>
          <p:cNvPr id="256" name="Google Shape;256;p31"/>
          <p:cNvPicPr preferRelativeResize="0"/>
          <p:nvPr/>
        </p:nvPicPr>
        <p:blipFill>
          <a:blip r:embed="rId4">
            <a:alphaModFix/>
          </a:blip>
          <a:stretch>
            <a:fillRect/>
          </a:stretch>
        </p:blipFill>
        <p:spPr>
          <a:xfrm>
            <a:off x="0" y="4885605"/>
            <a:ext cx="6237500" cy="1655375"/>
          </a:xfrm>
          <a:prstGeom prst="rect">
            <a:avLst/>
          </a:prstGeom>
          <a:noFill/>
          <a:ln w="9525" cap="flat" cmpd="sng">
            <a:solidFill>
              <a:schemeClr val="dk2"/>
            </a:solidFill>
            <a:prstDash val="solid"/>
            <a:round/>
            <a:headEnd type="none" w="sm" len="sm"/>
            <a:tailEnd type="none" w="sm" len="sm"/>
          </a:ln>
        </p:spPr>
      </p:pic>
      <p:sp>
        <p:nvSpPr>
          <p:cNvPr id="257" name="Google Shape;257;p31"/>
          <p:cNvSpPr txBox="1"/>
          <p:nvPr/>
        </p:nvSpPr>
        <p:spPr>
          <a:xfrm>
            <a:off x="6841600" y="5397600"/>
            <a:ext cx="2146800" cy="602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Maximum time that </a:t>
            </a:r>
            <a:r>
              <a:rPr lang="en" b="1"/>
              <a:t>poll() </a:t>
            </a:r>
            <a:r>
              <a:rPr lang="en"/>
              <a:t>blocks (ms)</a:t>
            </a:r>
            <a:endParaRPr/>
          </a:p>
        </p:txBody>
      </p:sp>
      <p:cxnSp>
        <p:nvCxnSpPr>
          <p:cNvPr id="258" name="Google Shape;258;p31"/>
          <p:cNvCxnSpPr>
            <a:stCxn id="257" idx="0"/>
          </p:cNvCxnSpPr>
          <p:nvPr/>
        </p:nvCxnSpPr>
        <p:spPr>
          <a:xfrm rot="10800000">
            <a:off x="7499200" y="3703800"/>
            <a:ext cx="415800" cy="1693800"/>
          </a:xfrm>
          <a:prstGeom prst="straightConnector1">
            <a:avLst/>
          </a:prstGeom>
          <a:noFill/>
          <a:ln w="9525" cap="flat" cmpd="sng">
            <a:solidFill>
              <a:schemeClr val="dk2"/>
            </a:solidFill>
            <a:prstDash val="solid"/>
            <a:round/>
            <a:headEnd type="none" w="med" len="med"/>
            <a:tailEnd type="triangle" w="med" len="med"/>
          </a:ln>
        </p:spPr>
      </p:cxnSp>
      <p:cxnSp>
        <p:nvCxnSpPr>
          <p:cNvPr id="259" name="Google Shape;259;p31"/>
          <p:cNvCxnSpPr/>
          <p:nvPr/>
        </p:nvCxnSpPr>
        <p:spPr>
          <a:xfrm rot="10800000" flipH="1">
            <a:off x="2054775" y="3664650"/>
            <a:ext cx="1020900" cy="1217100"/>
          </a:xfrm>
          <a:prstGeom prst="straightConnector1">
            <a:avLst/>
          </a:prstGeom>
          <a:noFill/>
          <a:ln w="9525" cap="flat" cmpd="sng">
            <a:solidFill>
              <a:schemeClr val="dk2"/>
            </a:solidFill>
            <a:prstDash val="solid"/>
            <a:round/>
            <a:headEnd type="none" w="med" len="med"/>
            <a:tailEnd type="triangle" w="med" len="med"/>
          </a:ln>
        </p:spPr>
      </p:cxnSp>
      <p:sp>
        <p:nvSpPr>
          <p:cNvPr id="260" name="Google Shape;260;p31"/>
          <p:cNvSpPr txBox="1"/>
          <p:nvPr/>
        </p:nvSpPr>
        <p:spPr>
          <a:xfrm>
            <a:off x="4672400" y="4072950"/>
            <a:ext cx="1565100" cy="392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 of items in *fds</a:t>
            </a:r>
            <a:endParaRPr/>
          </a:p>
        </p:txBody>
      </p:sp>
      <p:cxnSp>
        <p:nvCxnSpPr>
          <p:cNvPr id="261" name="Google Shape;261;p31"/>
          <p:cNvCxnSpPr>
            <a:stCxn id="260" idx="0"/>
          </p:cNvCxnSpPr>
          <p:nvPr/>
        </p:nvCxnSpPr>
        <p:spPr>
          <a:xfrm rot="10800000" flipH="1">
            <a:off x="5454950" y="3706350"/>
            <a:ext cx="277500" cy="366600"/>
          </a:xfrm>
          <a:prstGeom prst="straightConnector1">
            <a:avLst/>
          </a:prstGeom>
          <a:noFill/>
          <a:ln w="9525" cap="flat" cmpd="sng">
            <a:solidFill>
              <a:schemeClr val="dk2"/>
            </a:solidFill>
            <a:prstDash val="solid"/>
            <a:round/>
            <a:headEnd type="none" w="med" len="med"/>
            <a:tailEnd type="triangle" w="med" len="med"/>
          </a:ln>
        </p:spPr>
      </p:cxnSp>
      <p:sp>
        <p:nvSpPr>
          <p:cNvPr id="262" name="Google Shape;262;p31"/>
          <p:cNvSpPr txBox="1"/>
          <p:nvPr/>
        </p:nvSpPr>
        <p:spPr>
          <a:xfrm>
            <a:off x="152400" y="2525950"/>
            <a:ext cx="4218900" cy="366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Success:</a:t>
            </a:r>
            <a:r>
              <a:rPr lang="en"/>
              <a:t> # of fd with monitored events // </a:t>
            </a:r>
            <a:r>
              <a:rPr lang="en" b="1"/>
              <a:t>Error: </a:t>
            </a:r>
            <a:r>
              <a:rPr lang="en"/>
              <a:t>-1</a:t>
            </a:r>
            <a:endParaRPr/>
          </a:p>
        </p:txBody>
      </p:sp>
      <p:cxnSp>
        <p:nvCxnSpPr>
          <p:cNvPr id="263" name="Google Shape;263;p31"/>
          <p:cNvCxnSpPr/>
          <p:nvPr/>
        </p:nvCxnSpPr>
        <p:spPr>
          <a:xfrm flipH="1">
            <a:off x="850625" y="2957850"/>
            <a:ext cx="288000" cy="3534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3293482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5171" y="1778053"/>
            <a:ext cx="6384584" cy="3882517"/>
          </a:xfrm>
          <a:prstGeom prst="rect">
            <a:avLst/>
          </a:prstGeom>
        </p:spPr>
      </p:pic>
      <p:sp>
        <p:nvSpPr>
          <p:cNvPr id="5" name="Google Shape;252;p31"/>
          <p:cNvSpPr txBox="1">
            <a:spLocks/>
          </p:cNvSpPr>
          <p:nvPr/>
        </p:nvSpPr>
        <p:spPr>
          <a:xfrm>
            <a:off x="0" y="266400"/>
            <a:ext cx="8839200" cy="99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BD0000"/>
              </a:buClr>
              <a:buSzPts val="3600"/>
              <a:buFont typeface="Open Sans"/>
              <a:buNone/>
              <a:defRPr sz="3600" b="0" i="0" u="none" strike="noStrike" cap="none">
                <a:solidFill>
                  <a:srgbClr val="BD0000"/>
                </a:solidFill>
                <a:latin typeface="Open Sans"/>
                <a:ea typeface="Open Sans"/>
                <a:cs typeface="Open Sans"/>
                <a:sym typeface="Open Sans"/>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r>
              <a:rPr lang="is-IS" kern="0" smtClean="0"/>
              <a:t>poll(2)</a:t>
            </a:r>
            <a:endParaRPr lang="is-IS" kern="0" dirty="0"/>
          </a:p>
        </p:txBody>
      </p:sp>
      <p:sp>
        <p:nvSpPr>
          <p:cNvPr id="6" name="Rectangle 5"/>
          <p:cNvSpPr/>
          <p:nvPr/>
        </p:nvSpPr>
        <p:spPr>
          <a:xfrm>
            <a:off x="3551521" y="4891314"/>
            <a:ext cx="1465942" cy="1114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86000" y="3933371"/>
            <a:ext cx="965200" cy="5483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86000" y="2654098"/>
            <a:ext cx="965200" cy="5483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51200" y="1584677"/>
            <a:ext cx="965200" cy="5483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39859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Design Schematic</a:t>
            </a:r>
            <a:endParaRPr lang="en-US" dirty="0"/>
          </a:p>
        </p:txBody>
      </p:sp>
      <p:sp>
        <p:nvSpPr>
          <p:cNvPr id="5" name="Title 1"/>
          <p:cNvSpPr>
            <a:spLocks noGrp="1"/>
          </p:cNvSpPr>
          <p:nvPr>
            <p:ph type="title"/>
          </p:nvPr>
        </p:nvSpPr>
        <p:spPr>
          <a:xfrm>
            <a:off x="152400" y="304800"/>
            <a:ext cx="8839200" cy="990600"/>
          </a:xfrm>
        </p:spPr>
        <p:txBody>
          <a:bodyPr/>
          <a:lstStyle/>
          <a:p>
            <a:r>
              <a:rPr lang="en-US" dirty="0" err="1"/>
              <a:t>m</a:t>
            </a:r>
            <a:r>
              <a:rPr lang="en-US" dirty="0" err="1" smtClean="0"/>
              <a:t>crypt</a:t>
            </a:r>
            <a:r>
              <a:rPr lang="en-US" dirty="0" smtClean="0"/>
              <a:t>(3)</a:t>
            </a:r>
            <a:endParaRPr lang="en-US" dirty="0"/>
          </a:p>
        </p:txBody>
      </p:sp>
      <p:pic>
        <p:nvPicPr>
          <p:cNvPr id="2" name="Picture 1"/>
          <p:cNvPicPr>
            <a:picLocks noChangeAspect="1"/>
          </p:cNvPicPr>
          <p:nvPr/>
        </p:nvPicPr>
        <p:blipFill>
          <a:blip r:embed="rId2"/>
          <a:stretch>
            <a:fillRect/>
          </a:stretch>
        </p:blipFill>
        <p:spPr>
          <a:xfrm>
            <a:off x="0" y="1459661"/>
            <a:ext cx="9144000" cy="669336"/>
          </a:xfrm>
          <a:prstGeom prst="rect">
            <a:avLst/>
          </a:prstGeom>
        </p:spPr>
      </p:pic>
      <p:sp>
        <p:nvSpPr>
          <p:cNvPr id="6" name="TextBox 5"/>
          <p:cNvSpPr txBox="1"/>
          <p:nvPr/>
        </p:nvSpPr>
        <p:spPr>
          <a:xfrm>
            <a:off x="152400" y="2293258"/>
            <a:ext cx="8730343" cy="4031873"/>
          </a:xfrm>
          <a:prstGeom prst="rect">
            <a:avLst/>
          </a:prstGeom>
          <a:noFill/>
        </p:spPr>
        <p:txBody>
          <a:bodyPr wrap="square" rtlCol="0">
            <a:spAutoFit/>
          </a:bodyPr>
          <a:lstStyle/>
          <a:p>
            <a:r>
              <a:rPr lang="en-US" sz="1600" dirty="0" smtClean="0"/>
              <a:t>First function to call, This </a:t>
            </a:r>
            <a:r>
              <a:rPr lang="en-US" sz="1600" dirty="0"/>
              <a:t>function associates the algorithm and the mode specified. </a:t>
            </a:r>
            <a:r>
              <a:rPr lang="en-US" sz="1600" dirty="0" smtClean="0"/>
              <a:t>Algorithm directory and mode directory can be NULL as they will be in the default location. Returns MCRYPT_FAILED on failure on encryption descriptor on success</a:t>
            </a:r>
          </a:p>
          <a:p>
            <a:endParaRPr lang="en-US" sz="1600" dirty="0"/>
          </a:p>
          <a:p>
            <a:r>
              <a:rPr lang="en-US" sz="1600" dirty="0" smtClean="0"/>
              <a:t>Suggested Implementation</a:t>
            </a:r>
          </a:p>
          <a:p>
            <a:endParaRPr lang="en-US" sz="1600" dirty="0"/>
          </a:p>
          <a:p>
            <a:r>
              <a:rPr lang="en-US" sz="1600" b="1" dirty="0" err="1" smtClean="0"/>
              <a:t>twofish</a:t>
            </a:r>
            <a:r>
              <a:rPr lang="en-US" sz="1600" b="1" dirty="0" smtClean="0"/>
              <a:t>:</a:t>
            </a:r>
            <a:r>
              <a:rPr lang="en-US" sz="1600" dirty="0"/>
              <a:t> </a:t>
            </a:r>
            <a:r>
              <a:rPr lang="en-US" sz="1600" dirty="0" err="1"/>
              <a:t>Twofish</a:t>
            </a:r>
            <a:r>
              <a:rPr lang="en-US" sz="1600" dirty="0"/>
              <a:t> was designed by Bruce </a:t>
            </a:r>
            <a:r>
              <a:rPr lang="en-US" sz="1600" dirty="0" err="1"/>
              <a:t>Schneier</a:t>
            </a:r>
            <a:r>
              <a:rPr lang="en-US" sz="1600" dirty="0"/>
              <a:t>, Doug Whiting, John Kelsey, Chris Hall, David Wagner for Counterpane systems. Intended to be highly secure and highly flexible. It uses a 128bit block size and 128,192,256 bit key size.</a:t>
            </a:r>
            <a:endParaRPr lang="en-US" sz="1600" dirty="0" smtClean="0"/>
          </a:p>
          <a:p>
            <a:endParaRPr lang="en-US" sz="1600" dirty="0"/>
          </a:p>
          <a:p>
            <a:r>
              <a:rPr lang="en-US" sz="1600" b="1" dirty="0" err="1" smtClean="0"/>
              <a:t>cfb</a:t>
            </a:r>
            <a:r>
              <a:rPr lang="en-US" sz="1600" b="1" dirty="0" smtClean="0"/>
              <a:t>:</a:t>
            </a:r>
            <a:r>
              <a:rPr lang="en-US" sz="1600" dirty="0"/>
              <a:t> The Cipher-Feedback Mode (in 8bit). This is a self-synchronizing stream cipher implemented from a block cipher. This is the best mode to use for encrypting strings or streams. This mode requires an IV</a:t>
            </a:r>
            <a:r>
              <a:rPr lang="en-US" sz="1600" dirty="0" smtClean="0"/>
              <a:t>.</a:t>
            </a:r>
          </a:p>
          <a:p>
            <a:endParaRPr lang="en-US" sz="1600" dirty="0"/>
          </a:p>
          <a:p>
            <a:r>
              <a:rPr lang="en-US" sz="1600" dirty="0" smtClean="0"/>
              <a:t>Ex. </a:t>
            </a:r>
            <a:r>
              <a:rPr lang="en-US" sz="1600" i="1" dirty="0" smtClean="0"/>
              <a:t>td = </a:t>
            </a:r>
            <a:r>
              <a:rPr lang="en-US" sz="1600" i="1" dirty="0" err="1" smtClean="0"/>
              <a:t>mcrypt_module_open</a:t>
            </a:r>
            <a:r>
              <a:rPr lang="en-US" sz="1600" i="1" dirty="0" smtClean="0"/>
              <a:t>(</a:t>
            </a:r>
            <a:r>
              <a:rPr lang="en-US" sz="1600" i="1" dirty="0"/>
              <a:t>"</a:t>
            </a:r>
            <a:r>
              <a:rPr lang="en-US" sz="1600" i="1" dirty="0" err="1"/>
              <a:t>twofish</a:t>
            </a:r>
            <a:r>
              <a:rPr lang="en-US" sz="1600" i="1" dirty="0"/>
              <a:t>"</a:t>
            </a:r>
            <a:r>
              <a:rPr lang="en-US" sz="1600" i="1" dirty="0" smtClean="0"/>
              <a:t>, </a:t>
            </a:r>
            <a:r>
              <a:rPr lang="en-US" sz="1600" i="1" dirty="0"/>
              <a:t>NULL</a:t>
            </a:r>
            <a:r>
              <a:rPr lang="en-US" sz="1600" i="1" dirty="0" smtClean="0"/>
              <a:t>, </a:t>
            </a:r>
            <a:r>
              <a:rPr lang="en-US" sz="1600" i="1" dirty="0"/>
              <a:t>"</a:t>
            </a:r>
            <a:r>
              <a:rPr lang="en-US" sz="1600" i="1" dirty="0" err="1"/>
              <a:t>cfb</a:t>
            </a:r>
            <a:r>
              <a:rPr lang="en-US" sz="1600" i="1" dirty="0"/>
              <a:t>"</a:t>
            </a:r>
            <a:r>
              <a:rPr lang="en-US" sz="1600" i="1" dirty="0" smtClean="0"/>
              <a:t>, </a:t>
            </a:r>
            <a:r>
              <a:rPr lang="en-US" sz="1600" i="1" dirty="0"/>
              <a:t>NULL</a:t>
            </a:r>
            <a:r>
              <a:rPr lang="en-US" sz="1600" i="1" dirty="0" smtClean="0"/>
              <a:t>); </a:t>
            </a:r>
            <a:br>
              <a:rPr lang="en-US" sz="1600" i="1" dirty="0" smtClean="0"/>
            </a:br>
            <a:endParaRPr lang="en-US" sz="1600" i="1" dirty="0"/>
          </a:p>
        </p:txBody>
      </p:sp>
    </p:spTree>
    <p:extLst>
      <p:ext uri="{BB962C8B-B14F-4D97-AF65-F5344CB8AC3E}">
        <p14:creationId xmlns:p14="http://schemas.microsoft.com/office/powerpoint/2010/main" val="17594330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Title 1"/>
          <p:cNvSpPr>
            <a:spLocks noGrp="1"/>
          </p:cNvSpPr>
          <p:nvPr>
            <p:ph type="title"/>
          </p:nvPr>
        </p:nvSpPr>
        <p:spPr>
          <a:xfrm>
            <a:off x="152400" y="304800"/>
            <a:ext cx="8839200" cy="990600"/>
          </a:xfrm>
        </p:spPr>
        <p:txBody>
          <a:bodyPr/>
          <a:lstStyle/>
          <a:p>
            <a:r>
              <a:rPr lang="en-US" dirty="0" err="1"/>
              <a:t>m</a:t>
            </a:r>
            <a:r>
              <a:rPr lang="en-US" dirty="0" err="1" smtClean="0"/>
              <a:t>crypt</a:t>
            </a:r>
            <a:r>
              <a:rPr lang="en-US" dirty="0" smtClean="0"/>
              <a:t>(3)</a:t>
            </a:r>
            <a:endParaRPr lang="en-US" dirty="0"/>
          </a:p>
        </p:txBody>
      </p:sp>
      <p:pic>
        <p:nvPicPr>
          <p:cNvPr id="5" name="Picture 4"/>
          <p:cNvPicPr>
            <a:picLocks noChangeAspect="1"/>
          </p:cNvPicPr>
          <p:nvPr/>
        </p:nvPicPr>
        <p:blipFill>
          <a:blip r:embed="rId2"/>
          <a:stretch>
            <a:fillRect/>
          </a:stretch>
        </p:blipFill>
        <p:spPr>
          <a:xfrm>
            <a:off x="0" y="1637129"/>
            <a:ext cx="6625771" cy="489589"/>
          </a:xfrm>
          <a:prstGeom prst="rect">
            <a:avLst/>
          </a:prstGeom>
        </p:spPr>
      </p:pic>
      <p:sp>
        <p:nvSpPr>
          <p:cNvPr id="6" name="TextBox 5"/>
          <p:cNvSpPr txBox="1"/>
          <p:nvPr/>
        </p:nvSpPr>
        <p:spPr>
          <a:xfrm>
            <a:off x="290286" y="2170260"/>
            <a:ext cx="8316685" cy="646331"/>
          </a:xfrm>
          <a:prstGeom prst="rect">
            <a:avLst/>
          </a:prstGeom>
          <a:noFill/>
        </p:spPr>
        <p:txBody>
          <a:bodyPr wrap="square" rtlCol="0">
            <a:spAutoFit/>
          </a:bodyPr>
          <a:lstStyle/>
          <a:p>
            <a:r>
              <a:rPr lang="en-US" dirty="0" smtClean="0"/>
              <a:t>Takes encryption descriptor as input, and returns length of IV required. Allocate required memory with </a:t>
            </a:r>
            <a:r>
              <a:rPr lang="en-US" dirty="0" err="1" smtClean="0"/>
              <a:t>malloc</a:t>
            </a:r>
            <a:r>
              <a:rPr lang="en-US" dirty="0"/>
              <a:t> </a:t>
            </a:r>
            <a:r>
              <a:rPr lang="en-US" dirty="0" smtClean="0"/>
              <a:t>and then generate a random sequence</a:t>
            </a:r>
            <a:endParaRPr lang="en-US" dirty="0"/>
          </a:p>
        </p:txBody>
      </p:sp>
      <p:pic>
        <p:nvPicPr>
          <p:cNvPr id="7" name="Picture 6"/>
          <p:cNvPicPr>
            <a:picLocks noChangeAspect="1"/>
          </p:cNvPicPr>
          <p:nvPr/>
        </p:nvPicPr>
        <p:blipFill>
          <a:blip r:embed="rId3"/>
          <a:stretch>
            <a:fillRect/>
          </a:stretch>
        </p:blipFill>
        <p:spPr>
          <a:xfrm>
            <a:off x="0" y="3053861"/>
            <a:ext cx="9144000" cy="750277"/>
          </a:xfrm>
          <a:prstGeom prst="rect">
            <a:avLst/>
          </a:prstGeom>
        </p:spPr>
      </p:pic>
      <p:sp>
        <p:nvSpPr>
          <p:cNvPr id="8" name="TextBox 7"/>
          <p:cNvSpPr txBox="1"/>
          <p:nvPr/>
        </p:nvSpPr>
        <p:spPr>
          <a:xfrm>
            <a:off x="290286" y="4082071"/>
            <a:ext cx="8316685" cy="2031325"/>
          </a:xfrm>
          <a:prstGeom prst="rect">
            <a:avLst/>
          </a:prstGeom>
          <a:noFill/>
        </p:spPr>
        <p:txBody>
          <a:bodyPr wrap="square" rtlCol="0">
            <a:spAutoFit/>
          </a:bodyPr>
          <a:lstStyle/>
          <a:p>
            <a:r>
              <a:rPr lang="en-US" dirty="0" smtClean="0"/>
              <a:t>Read key, store it in a buffer. td is the encryption descriptor.</a:t>
            </a:r>
          </a:p>
          <a:p>
            <a:endParaRPr lang="en-US" dirty="0" smtClean="0"/>
          </a:p>
          <a:p>
            <a:r>
              <a:rPr lang="en-US" dirty="0"/>
              <a:t>This function initializes all buffers for the specified </a:t>
            </a:r>
            <a:r>
              <a:rPr lang="en-US" dirty="0" smtClean="0"/>
              <a:t>thread. </a:t>
            </a:r>
            <a:r>
              <a:rPr lang="en-US" dirty="0" smtClean="0"/>
              <a:t>The same IV must be used for encryption/decryption. </a:t>
            </a:r>
            <a:endParaRPr lang="en-US" dirty="0" smtClean="0"/>
          </a:p>
          <a:p>
            <a:endParaRPr lang="en-US" dirty="0"/>
          </a:p>
          <a:p>
            <a:r>
              <a:rPr lang="en-US" dirty="0" smtClean="0"/>
              <a:t>After </a:t>
            </a:r>
            <a:r>
              <a:rPr lang="en-US" dirty="0"/>
              <a:t>calling this function you can use the descriptor for encryption or decryption (not both). Returns a negative value on error.</a:t>
            </a:r>
          </a:p>
        </p:txBody>
      </p:sp>
    </p:spTree>
    <p:extLst>
      <p:ext uri="{BB962C8B-B14F-4D97-AF65-F5344CB8AC3E}">
        <p14:creationId xmlns:p14="http://schemas.microsoft.com/office/powerpoint/2010/main" val="2500487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Some Logistics</a:t>
            </a:r>
            <a:endParaRPr lang="en-US" dirty="0"/>
          </a:p>
        </p:txBody>
      </p:sp>
      <p:sp>
        <p:nvSpPr>
          <p:cNvPr id="3" name="Subtitle 2"/>
          <p:cNvSpPr>
            <a:spLocks noGrp="1"/>
          </p:cNvSpPr>
          <p:nvPr>
            <p:ph type="subTitle" idx="1"/>
          </p:nvPr>
        </p:nvSpPr>
        <p:spPr/>
        <p:txBody>
          <a:bodyPr/>
          <a:lstStyle/>
          <a:p>
            <a:endParaRPr lang="en-US" dirty="0"/>
          </a:p>
        </p:txBody>
      </p:sp>
      <p:sp>
        <p:nvSpPr>
          <p:cNvPr id="5" name="Google Shape;66;p10"/>
          <p:cNvSpPr txBox="1">
            <a:spLocks/>
          </p:cNvSpPr>
          <p:nvPr/>
        </p:nvSpPr>
        <p:spPr>
          <a:xfrm>
            <a:off x="228600" y="1447800"/>
            <a:ext cx="8763000" cy="464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r" rtl="0">
              <a:lnSpc>
                <a:spcPct val="100000"/>
              </a:lnSpc>
              <a:spcBef>
                <a:spcPts val="600"/>
              </a:spcBef>
              <a:spcAft>
                <a:spcPts val="0"/>
              </a:spcAft>
              <a:buClr>
                <a:schemeClr val="dk1"/>
              </a:buClr>
              <a:buSzPts val="3000"/>
              <a:buFont typeface="Open Sans"/>
              <a:buNone/>
              <a:defRPr sz="1100" b="0" i="0" u="none" strike="noStrike" cap="none">
                <a:solidFill>
                  <a:srgbClr val="FFFFFF"/>
                </a:solidFill>
                <a:latin typeface="Open Sans"/>
                <a:ea typeface="Open Sans"/>
                <a:cs typeface="Open Sans"/>
                <a:sym typeface="Open Sans"/>
              </a:defRPr>
            </a:lvl1pPr>
            <a:lvl2pPr marL="914400" marR="0" lvl="1" indent="-381000" algn="r" rtl="0">
              <a:lnSpc>
                <a:spcPct val="100000"/>
              </a:lnSpc>
              <a:spcBef>
                <a:spcPts val="600"/>
              </a:spcBef>
              <a:spcAft>
                <a:spcPts val="0"/>
              </a:spcAft>
              <a:buClr>
                <a:schemeClr val="dk1"/>
              </a:buClr>
              <a:buSzPts val="2400"/>
              <a:buFont typeface="Open Sans"/>
              <a:buNone/>
              <a:defRPr sz="2400" b="0" i="0" u="none" strike="noStrike" cap="none">
                <a:solidFill>
                  <a:schemeClr val="dk1"/>
                </a:solidFill>
                <a:latin typeface="Open Sans"/>
                <a:ea typeface="Open Sans"/>
                <a:cs typeface="Open Sans"/>
                <a:sym typeface="Open Sans"/>
              </a:defRPr>
            </a:lvl2pPr>
            <a:lvl3pPr marL="1371600" marR="0" lvl="2" indent="-381000" algn="r" rtl="0">
              <a:lnSpc>
                <a:spcPct val="100000"/>
              </a:lnSpc>
              <a:spcBef>
                <a:spcPts val="600"/>
              </a:spcBef>
              <a:spcAft>
                <a:spcPts val="0"/>
              </a:spcAft>
              <a:buClr>
                <a:schemeClr val="dk1"/>
              </a:buClr>
              <a:buSzPts val="2400"/>
              <a:buFont typeface="Open Sans"/>
              <a:buNone/>
              <a:defRPr sz="2400" b="0" i="0" u="none" strike="noStrike" cap="none">
                <a:solidFill>
                  <a:schemeClr val="dk1"/>
                </a:solidFill>
                <a:latin typeface="Open Sans"/>
                <a:ea typeface="Open Sans"/>
                <a:cs typeface="Open Sans"/>
                <a:sym typeface="Open Sans"/>
              </a:defRPr>
            </a:lvl3pPr>
            <a:lvl4pPr marL="1828800" marR="0" lvl="3" indent="-342900" algn="r" rtl="0">
              <a:lnSpc>
                <a:spcPct val="100000"/>
              </a:lnSpc>
              <a:spcBef>
                <a:spcPts val="60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4pPr>
            <a:lvl5pPr marL="2286000" marR="0" lvl="4" indent="-342900" algn="r" rtl="0">
              <a:lnSpc>
                <a:spcPct val="100000"/>
              </a:lnSpc>
              <a:spcBef>
                <a:spcPts val="60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5pPr>
            <a:lvl6pPr marL="2743200" marR="0" lvl="5" indent="-342900" algn="r" rtl="0">
              <a:lnSpc>
                <a:spcPct val="100000"/>
              </a:lnSpc>
              <a:spcBef>
                <a:spcPts val="60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6pPr>
            <a:lvl7pPr marL="3200400" marR="0" lvl="6" indent="-342900" algn="r" rtl="0">
              <a:lnSpc>
                <a:spcPct val="100000"/>
              </a:lnSpc>
              <a:spcBef>
                <a:spcPts val="60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7pPr>
            <a:lvl8pPr marL="3657600" marR="0" lvl="7" indent="-342900" algn="r" rtl="0">
              <a:lnSpc>
                <a:spcPct val="100000"/>
              </a:lnSpc>
              <a:spcBef>
                <a:spcPts val="60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8pPr>
            <a:lvl9pPr marL="4114800" marR="0" lvl="8" indent="-342900" algn="r" rtl="0">
              <a:lnSpc>
                <a:spcPct val="100000"/>
              </a:lnSpc>
              <a:spcBef>
                <a:spcPts val="60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9pPr>
          </a:lstStyle>
          <a:p>
            <a:pPr indent="-393700" algn="l">
              <a:buSzPts val="2600"/>
              <a:buFont typeface="Open Sans"/>
              <a:buChar char="●"/>
            </a:pPr>
            <a:r>
              <a:rPr lang="en-US" sz="2600" kern="0" dirty="0" smtClean="0">
                <a:solidFill>
                  <a:schemeClr val="tx1"/>
                </a:solidFill>
              </a:rPr>
              <a:t>Project 0 will be graded and marks will be posted on CCLE by next Monday</a:t>
            </a:r>
          </a:p>
          <a:p>
            <a:pPr indent="-393700" algn="l">
              <a:buSzPts val="2600"/>
              <a:buFont typeface="Open Sans"/>
              <a:buChar char="●"/>
            </a:pPr>
            <a:r>
              <a:rPr lang="en-US" sz="2600" kern="0" dirty="0" smtClean="0">
                <a:solidFill>
                  <a:schemeClr val="tx1"/>
                </a:solidFill>
              </a:rPr>
              <a:t>My office hours will be on Wednesday between 10:00 AM and 12:00 PM in </a:t>
            </a:r>
            <a:r>
              <a:rPr lang="en-US" sz="2600" kern="0" dirty="0" err="1" smtClean="0">
                <a:solidFill>
                  <a:schemeClr val="tx1"/>
                </a:solidFill>
              </a:rPr>
              <a:t>Eng</a:t>
            </a:r>
            <a:r>
              <a:rPr lang="en-US" sz="2600" kern="0" dirty="0" smtClean="0">
                <a:solidFill>
                  <a:schemeClr val="tx1"/>
                </a:solidFill>
              </a:rPr>
              <a:t> IV. 67-112</a:t>
            </a:r>
          </a:p>
          <a:p>
            <a:pPr indent="-393700" algn="l">
              <a:buSzPts val="2600"/>
              <a:buFont typeface="Open Sans"/>
              <a:buChar char="●"/>
            </a:pPr>
            <a:r>
              <a:rPr lang="en-US" sz="2600" kern="0" dirty="0" smtClean="0">
                <a:solidFill>
                  <a:schemeClr val="tx1"/>
                </a:solidFill>
              </a:rPr>
              <a:t>Test your code on </a:t>
            </a:r>
            <a:r>
              <a:rPr lang="en" sz="2800" dirty="0">
                <a:solidFill>
                  <a:schemeClr val="tx1"/>
                </a:solidFill>
              </a:rPr>
              <a:t>lnxsrv09</a:t>
            </a:r>
            <a:r>
              <a:rPr lang="en-US" sz="2600" kern="0" dirty="0" smtClean="0">
                <a:solidFill>
                  <a:schemeClr val="tx1"/>
                </a:solidFill>
              </a:rPr>
              <a:t> to ensure that it works</a:t>
            </a:r>
          </a:p>
          <a:p>
            <a:pPr indent="-393700" algn="l">
              <a:buSzPts val="2600"/>
              <a:buFont typeface="Open Sans"/>
              <a:buChar char="●"/>
            </a:pPr>
            <a:r>
              <a:rPr lang="en-US" sz="2600" kern="0" dirty="0" smtClean="0">
                <a:solidFill>
                  <a:schemeClr val="tx1"/>
                </a:solidFill>
              </a:rPr>
              <a:t>Project 1A is helpful for 1B, so ensure that 1A --shell works and that you understand the procedure</a:t>
            </a:r>
            <a:r>
              <a:rPr lang="en" kern="0" dirty="0" smtClean="0"/>
              <a:t>Your projects will be graded on lnxsrv09, test on that server</a:t>
            </a:r>
          </a:p>
        </p:txBody>
      </p:sp>
    </p:spTree>
    <p:extLst>
      <p:ext uri="{BB962C8B-B14F-4D97-AF65-F5344CB8AC3E}">
        <p14:creationId xmlns:p14="http://schemas.microsoft.com/office/powerpoint/2010/main" val="9187213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Title 1"/>
          <p:cNvSpPr>
            <a:spLocks noGrp="1"/>
          </p:cNvSpPr>
          <p:nvPr>
            <p:ph type="title"/>
          </p:nvPr>
        </p:nvSpPr>
        <p:spPr>
          <a:xfrm>
            <a:off x="152400" y="304800"/>
            <a:ext cx="8839200" cy="990600"/>
          </a:xfrm>
        </p:spPr>
        <p:txBody>
          <a:bodyPr/>
          <a:lstStyle/>
          <a:p>
            <a:r>
              <a:rPr lang="en-US" dirty="0" err="1"/>
              <a:t>m</a:t>
            </a:r>
            <a:r>
              <a:rPr lang="en-US" dirty="0" err="1" smtClean="0"/>
              <a:t>crypt</a:t>
            </a:r>
            <a:r>
              <a:rPr lang="en-US" dirty="0" smtClean="0"/>
              <a:t>(3)</a:t>
            </a:r>
            <a:endParaRPr lang="en-US" dirty="0"/>
          </a:p>
        </p:txBody>
      </p:sp>
      <p:pic>
        <p:nvPicPr>
          <p:cNvPr id="5" name="Picture 4"/>
          <p:cNvPicPr>
            <a:picLocks noChangeAspect="1"/>
          </p:cNvPicPr>
          <p:nvPr/>
        </p:nvPicPr>
        <p:blipFill rotWithShape="1">
          <a:blip r:embed="rId2"/>
          <a:srcRect r="16826" b="5240"/>
          <a:stretch/>
        </p:blipFill>
        <p:spPr>
          <a:xfrm>
            <a:off x="0" y="1593277"/>
            <a:ext cx="8823254" cy="525808"/>
          </a:xfrm>
          <a:prstGeom prst="rect">
            <a:avLst/>
          </a:prstGeom>
        </p:spPr>
      </p:pic>
      <p:sp>
        <p:nvSpPr>
          <p:cNvPr id="6" name="TextBox 5"/>
          <p:cNvSpPr txBox="1"/>
          <p:nvPr/>
        </p:nvSpPr>
        <p:spPr>
          <a:xfrm>
            <a:off x="152400" y="2119085"/>
            <a:ext cx="8839200" cy="923330"/>
          </a:xfrm>
          <a:prstGeom prst="rect">
            <a:avLst/>
          </a:prstGeom>
          <a:noFill/>
        </p:spPr>
        <p:txBody>
          <a:bodyPr wrap="square" rtlCol="0">
            <a:spAutoFit/>
          </a:bodyPr>
          <a:lstStyle/>
          <a:p>
            <a:pPr algn="just"/>
            <a:r>
              <a:rPr lang="en-US" dirty="0"/>
              <a:t>This is the main encryption function. td is the encryption </a:t>
            </a:r>
            <a:r>
              <a:rPr lang="en-US" dirty="0" smtClean="0"/>
              <a:t>descriptor</a:t>
            </a:r>
          </a:p>
          <a:p>
            <a:pPr algn="just"/>
            <a:endParaRPr lang="en-US" dirty="0"/>
          </a:p>
          <a:p>
            <a:pPr algn="just"/>
            <a:r>
              <a:rPr lang="en-US" dirty="0" smtClean="0"/>
              <a:t>Plaintext </a:t>
            </a:r>
            <a:r>
              <a:rPr lang="en-US" dirty="0"/>
              <a:t>is the </a:t>
            </a:r>
            <a:r>
              <a:rPr lang="en-US" dirty="0" smtClean="0"/>
              <a:t>text to </a:t>
            </a:r>
            <a:r>
              <a:rPr lang="en-US" dirty="0"/>
              <a:t>encrypt and </a:t>
            </a:r>
            <a:r>
              <a:rPr lang="en-US" dirty="0" err="1"/>
              <a:t>len</a:t>
            </a:r>
            <a:r>
              <a:rPr lang="en-US" dirty="0"/>
              <a:t> should be the length (in bytes) of the </a:t>
            </a:r>
            <a:r>
              <a:rPr lang="en-US" dirty="0" smtClean="0"/>
              <a:t>plaintext.</a:t>
            </a:r>
          </a:p>
        </p:txBody>
      </p:sp>
      <p:pic>
        <p:nvPicPr>
          <p:cNvPr id="7" name="Picture 6"/>
          <p:cNvPicPr>
            <a:picLocks noChangeAspect="1"/>
          </p:cNvPicPr>
          <p:nvPr/>
        </p:nvPicPr>
        <p:blipFill rotWithShape="1">
          <a:blip r:embed="rId3"/>
          <a:srcRect r="5714" b="3094"/>
          <a:stretch/>
        </p:blipFill>
        <p:spPr>
          <a:xfrm>
            <a:off x="116113" y="3534624"/>
            <a:ext cx="8621486" cy="442292"/>
          </a:xfrm>
          <a:prstGeom prst="rect">
            <a:avLst/>
          </a:prstGeom>
        </p:spPr>
      </p:pic>
      <p:sp>
        <p:nvSpPr>
          <p:cNvPr id="8" name="TextBox 7"/>
          <p:cNvSpPr txBox="1"/>
          <p:nvPr/>
        </p:nvSpPr>
        <p:spPr>
          <a:xfrm>
            <a:off x="204631" y="4064002"/>
            <a:ext cx="8532968" cy="646331"/>
          </a:xfrm>
          <a:prstGeom prst="rect">
            <a:avLst/>
          </a:prstGeom>
          <a:noFill/>
        </p:spPr>
        <p:txBody>
          <a:bodyPr wrap="square" rtlCol="0">
            <a:spAutoFit/>
          </a:bodyPr>
          <a:lstStyle/>
          <a:p>
            <a:pPr algn="just"/>
            <a:r>
              <a:rPr lang="en-US" smtClean="0"/>
              <a:t>Repeat </a:t>
            </a:r>
            <a:r>
              <a:rPr lang="en-US" dirty="0" smtClean="0"/>
              <a:t>the same procedure (with a different encryption descriptor for the input stream but use </a:t>
            </a:r>
            <a:r>
              <a:rPr lang="en-US" dirty="0" err="1" smtClean="0"/>
              <a:t>mdecrypt_generic</a:t>
            </a:r>
            <a:r>
              <a:rPr lang="en-US" dirty="0" smtClean="0"/>
              <a:t> at the end</a:t>
            </a:r>
          </a:p>
        </p:txBody>
      </p:sp>
      <p:pic>
        <p:nvPicPr>
          <p:cNvPr id="9" name="Picture 8"/>
          <p:cNvPicPr>
            <a:picLocks noChangeAspect="1"/>
          </p:cNvPicPr>
          <p:nvPr/>
        </p:nvPicPr>
        <p:blipFill rotWithShape="1">
          <a:blip r:embed="rId4"/>
          <a:srcRect t="-1" r="3809" b="6421"/>
          <a:stretch/>
        </p:blipFill>
        <p:spPr>
          <a:xfrm>
            <a:off x="204631" y="5523083"/>
            <a:ext cx="8936760" cy="435429"/>
          </a:xfrm>
          <a:prstGeom prst="rect">
            <a:avLst/>
          </a:prstGeom>
        </p:spPr>
      </p:pic>
      <p:pic>
        <p:nvPicPr>
          <p:cNvPr id="10" name="Picture 9"/>
          <p:cNvPicPr>
            <a:picLocks noChangeAspect="1"/>
          </p:cNvPicPr>
          <p:nvPr/>
        </p:nvPicPr>
        <p:blipFill>
          <a:blip r:embed="rId5"/>
          <a:stretch>
            <a:fillRect/>
          </a:stretch>
        </p:blipFill>
        <p:spPr>
          <a:xfrm>
            <a:off x="204631" y="5882165"/>
            <a:ext cx="8505371" cy="486891"/>
          </a:xfrm>
          <a:prstGeom prst="rect">
            <a:avLst/>
          </a:prstGeom>
        </p:spPr>
      </p:pic>
      <p:sp>
        <p:nvSpPr>
          <p:cNvPr id="11" name="TextBox 10"/>
          <p:cNvSpPr txBox="1"/>
          <p:nvPr/>
        </p:nvSpPr>
        <p:spPr>
          <a:xfrm>
            <a:off x="204631" y="5112539"/>
            <a:ext cx="8489425" cy="369332"/>
          </a:xfrm>
          <a:prstGeom prst="rect">
            <a:avLst/>
          </a:prstGeom>
          <a:noFill/>
        </p:spPr>
        <p:txBody>
          <a:bodyPr wrap="square" rtlCol="0">
            <a:spAutoFit/>
          </a:bodyPr>
          <a:lstStyle/>
          <a:p>
            <a:r>
              <a:rPr lang="en-US" dirty="0" smtClean="0"/>
              <a:t>At termination before exit, run the following for both encryption </a:t>
            </a:r>
            <a:r>
              <a:rPr lang="en-US" smtClean="0"/>
              <a:t>and decryption</a:t>
            </a:r>
            <a:endParaRPr lang="en-US"/>
          </a:p>
        </p:txBody>
      </p:sp>
    </p:spTree>
    <p:extLst>
      <p:ext uri="{BB962C8B-B14F-4D97-AF65-F5344CB8AC3E}">
        <p14:creationId xmlns:p14="http://schemas.microsoft.com/office/powerpoint/2010/main" val="20910588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Title 1"/>
          <p:cNvSpPr>
            <a:spLocks noGrp="1"/>
          </p:cNvSpPr>
          <p:nvPr>
            <p:ph type="title"/>
          </p:nvPr>
        </p:nvSpPr>
        <p:spPr>
          <a:xfrm>
            <a:off x="152400" y="304800"/>
            <a:ext cx="8839200" cy="990600"/>
          </a:xfrm>
        </p:spPr>
        <p:txBody>
          <a:bodyPr/>
          <a:lstStyle/>
          <a:p>
            <a:r>
              <a:rPr lang="en-US" dirty="0" smtClean="0"/>
              <a:t>Overall Workflow </a:t>
            </a:r>
            <a:r>
              <a:rPr lang="mr-IN" dirty="0" smtClean="0"/>
              <a:t>–</a:t>
            </a:r>
            <a:r>
              <a:rPr lang="en-US" dirty="0" smtClean="0"/>
              <a:t> client side (example)</a:t>
            </a:r>
            <a:endParaRPr lang="en-US" dirty="0"/>
          </a:p>
        </p:txBody>
      </p:sp>
      <p:sp>
        <p:nvSpPr>
          <p:cNvPr id="10" name="TextBox 9"/>
          <p:cNvSpPr txBox="1"/>
          <p:nvPr/>
        </p:nvSpPr>
        <p:spPr>
          <a:xfrm>
            <a:off x="385056" y="1574372"/>
            <a:ext cx="2699657" cy="646331"/>
          </a:xfrm>
          <a:prstGeom prst="rect">
            <a:avLst/>
          </a:prstGeom>
          <a:noFill/>
        </p:spPr>
        <p:txBody>
          <a:bodyPr wrap="square" rtlCol="0">
            <a:spAutoFit/>
          </a:bodyPr>
          <a:lstStyle/>
          <a:p>
            <a:r>
              <a:rPr lang="en-US" dirty="0" err="1"/>
              <a:t>int</a:t>
            </a:r>
            <a:r>
              <a:rPr lang="en-US" dirty="0"/>
              <a:t> main( </a:t>
            </a:r>
            <a:r>
              <a:rPr lang="en-US" dirty="0" err="1"/>
              <a:t>int</a:t>
            </a:r>
            <a:r>
              <a:rPr lang="en-US" dirty="0"/>
              <a:t> </a:t>
            </a:r>
            <a:r>
              <a:rPr lang="en-US" dirty="0" err="1"/>
              <a:t>argc</a:t>
            </a:r>
            <a:r>
              <a:rPr lang="en-US" dirty="0"/>
              <a:t>, char **</a:t>
            </a:r>
            <a:r>
              <a:rPr lang="en-US" dirty="0" err="1"/>
              <a:t>argv</a:t>
            </a:r>
            <a:r>
              <a:rPr lang="en-US" dirty="0"/>
              <a:t> )</a:t>
            </a:r>
          </a:p>
        </p:txBody>
      </p:sp>
      <p:sp>
        <p:nvSpPr>
          <p:cNvPr id="13" name="Rectangle 12"/>
          <p:cNvSpPr/>
          <p:nvPr/>
        </p:nvSpPr>
        <p:spPr>
          <a:xfrm>
            <a:off x="3286637" y="1443744"/>
            <a:ext cx="2585251" cy="922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482586" y="1563191"/>
            <a:ext cx="2699657" cy="646331"/>
          </a:xfrm>
          <a:prstGeom prst="rect">
            <a:avLst/>
          </a:prstGeom>
          <a:noFill/>
        </p:spPr>
        <p:txBody>
          <a:bodyPr wrap="square" rtlCol="0">
            <a:spAutoFit/>
          </a:bodyPr>
          <a:lstStyle/>
          <a:p>
            <a:r>
              <a:rPr lang="en-US" dirty="0" smtClean="0"/>
              <a:t>Get options and </a:t>
            </a:r>
            <a:r>
              <a:rPr lang="en-US" smtClean="0"/>
              <a:t>set terminal modes</a:t>
            </a:r>
            <a:endParaRPr lang="en-US" dirty="0"/>
          </a:p>
        </p:txBody>
      </p:sp>
      <p:sp>
        <p:nvSpPr>
          <p:cNvPr id="15" name="Rectangle 14"/>
          <p:cNvSpPr/>
          <p:nvPr/>
        </p:nvSpPr>
        <p:spPr>
          <a:xfrm>
            <a:off x="6289818" y="1443744"/>
            <a:ext cx="2585251" cy="922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377765" y="1599976"/>
            <a:ext cx="2604879" cy="646331"/>
          </a:xfrm>
          <a:prstGeom prst="rect">
            <a:avLst/>
          </a:prstGeom>
          <a:noFill/>
        </p:spPr>
        <p:txBody>
          <a:bodyPr wrap="square" rtlCol="0">
            <a:spAutoFit/>
          </a:bodyPr>
          <a:lstStyle/>
          <a:p>
            <a:r>
              <a:rPr lang="en-US" dirty="0" smtClean="0"/>
              <a:t>Read </a:t>
            </a:r>
            <a:r>
              <a:rPr lang="en-US" dirty="0" err="1" smtClean="0"/>
              <a:t>keyfile</a:t>
            </a:r>
            <a:r>
              <a:rPr lang="en-US" dirty="0" smtClean="0"/>
              <a:t> in </a:t>
            </a:r>
            <a:r>
              <a:rPr lang="mr-IN" dirty="0" smtClean="0"/>
              <a:t>–</a:t>
            </a:r>
            <a:r>
              <a:rPr lang="en-US" dirty="0" smtClean="0"/>
              <a:t> store in buffer</a:t>
            </a:r>
            <a:endParaRPr lang="en-US" dirty="0"/>
          </a:p>
        </p:txBody>
      </p:sp>
      <p:sp>
        <p:nvSpPr>
          <p:cNvPr id="18" name="TextBox 17"/>
          <p:cNvSpPr txBox="1"/>
          <p:nvPr/>
        </p:nvSpPr>
        <p:spPr>
          <a:xfrm>
            <a:off x="6503263" y="2934830"/>
            <a:ext cx="2604879" cy="646331"/>
          </a:xfrm>
          <a:prstGeom prst="rect">
            <a:avLst/>
          </a:prstGeom>
          <a:noFill/>
        </p:spPr>
        <p:txBody>
          <a:bodyPr wrap="square" rtlCol="0">
            <a:spAutoFit/>
          </a:bodyPr>
          <a:lstStyle/>
          <a:p>
            <a:r>
              <a:rPr lang="en-US" smtClean="0"/>
              <a:t>Initialize input/output  encryption</a:t>
            </a:r>
            <a:endParaRPr lang="en-US" dirty="0"/>
          </a:p>
        </p:txBody>
      </p:sp>
      <p:sp>
        <p:nvSpPr>
          <p:cNvPr id="20" name="TextBox 19"/>
          <p:cNvSpPr txBox="1"/>
          <p:nvPr/>
        </p:nvSpPr>
        <p:spPr>
          <a:xfrm>
            <a:off x="3792512" y="3073331"/>
            <a:ext cx="2604879" cy="369332"/>
          </a:xfrm>
          <a:prstGeom prst="rect">
            <a:avLst/>
          </a:prstGeom>
          <a:noFill/>
        </p:spPr>
        <p:txBody>
          <a:bodyPr wrap="square" rtlCol="0">
            <a:spAutoFit/>
          </a:bodyPr>
          <a:lstStyle/>
          <a:p>
            <a:r>
              <a:rPr lang="en-US" smtClean="0"/>
              <a:t>Create socket</a:t>
            </a:r>
            <a:endParaRPr lang="en-US" dirty="0"/>
          </a:p>
        </p:txBody>
      </p:sp>
      <p:sp>
        <p:nvSpPr>
          <p:cNvPr id="21" name="Rectangle 20"/>
          <p:cNvSpPr/>
          <p:nvPr/>
        </p:nvSpPr>
        <p:spPr>
          <a:xfrm>
            <a:off x="283455" y="2796526"/>
            <a:ext cx="2585251" cy="922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79517" y="2925174"/>
            <a:ext cx="2604879" cy="646331"/>
          </a:xfrm>
          <a:prstGeom prst="rect">
            <a:avLst/>
          </a:prstGeom>
          <a:noFill/>
        </p:spPr>
        <p:txBody>
          <a:bodyPr wrap="square" rtlCol="0">
            <a:spAutoFit/>
          </a:bodyPr>
          <a:lstStyle/>
          <a:p>
            <a:r>
              <a:rPr lang="en-US" dirty="0" smtClean="0"/>
              <a:t>Attempt </a:t>
            </a:r>
            <a:r>
              <a:rPr lang="en-US" smtClean="0"/>
              <a:t>server connection</a:t>
            </a:r>
            <a:endParaRPr lang="en-US" dirty="0"/>
          </a:p>
        </p:txBody>
      </p:sp>
      <p:sp>
        <p:nvSpPr>
          <p:cNvPr id="23" name="Rectangle 22"/>
          <p:cNvSpPr/>
          <p:nvPr/>
        </p:nvSpPr>
        <p:spPr>
          <a:xfrm>
            <a:off x="283455" y="4147926"/>
            <a:ext cx="2585251" cy="922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85056" y="4286229"/>
            <a:ext cx="2604879" cy="646331"/>
          </a:xfrm>
          <a:prstGeom prst="rect">
            <a:avLst/>
          </a:prstGeom>
          <a:noFill/>
        </p:spPr>
        <p:txBody>
          <a:bodyPr wrap="square" rtlCol="0">
            <a:spAutoFit/>
          </a:bodyPr>
          <a:lstStyle/>
          <a:p>
            <a:r>
              <a:rPr lang="en-US" dirty="0" smtClean="0"/>
              <a:t>Poll for keyboard input </a:t>
            </a:r>
            <a:r>
              <a:rPr lang="en-US" smtClean="0"/>
              <a:t>and server output</a:t>
            </a:r>
            <a:endParaRPr lang="en-US" dirty="0"/>
          </a:p>
        </p:txBody>
      </p:sp>
      <p:sp>
        <p:nvSpPr>
          <p:cNvPr id="25" name="Rectangle 24"/>
          <p:cNvSpPr/>
          <p:nvPr/>
        </p:nvSpPr>
        <p:spPr>
          <a:xfrm>
            <a:off x="3286637" y="4147925"/>
            <a:ext cx="2585251" cy="922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276822" y="4305543"/>
            <a:ext cx="2604879" cy="646331"/>
          </a:xfrm>
          <a:prstGeom prst="rect">
            <a:avLst/>
          </a:prstGeom>
          <a:noFill/>
        </p:spPr>
        <p:txBody>
          <a:bodyPr wrap="square" rtlCol="0">
            <a:spAutoFit/>
          </a:bodyPr>
          <a:lstStyle/>
          <a:p>
            <a:r>
              <a:rPr lang="en-US" smtClean="0"/>
              <a:t>Read/process input and echo</a:t>
            </a:r>
            <a:endParaRPr lang="en-US" dirty="0"/>
          </a:p>
        </p:txBody>
      </p:sp>
      <p:sp>
        <p:nvSpPr>
          <p:cNvPr id="27" name="Rectangle 26"/>
          <p:cNvSpPr/>
          <p:nvPr/>
        </p:nvSpPr>
        <p:spPr>
          <a:xfrm>
            <a:off x="6289816" y="4147925"/>
            <a:ext cx="2585251" cy="922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498780" y="4305543"/>
            <a:ext cx="2604879" cy="646331"/>
          </a:xfrm>
          <a:prstGeom prst="rect">
            <a:avLst/>
          </a:prstGeom>
          <a:noFill/>
        </p:spPr>
        <p:txBody>
          <a:bodyPr wrap="square" rtlCol="0">
            <a:spAutoFit/>
          </a:bodyPr>
          <a:lstStyle/>
          <a:p>
            <a:r>
              <a:rPr lang="en-US" dirty="0" smtClean="0"/>
              <a:t>Encrypt and send </a:t>
            </a:r>
            <a:r>
              <a:rPr lang="en-US" smtClean="0"/>
              <a:t>to server</a:t>
            </a:r>
            <a:endParaRPr lang="en-US" dirty="0"/>
          </a:p>
        </p:txBody>
      </p:sp>
      <p:sp>
        <p:nvSpPr>
          <p:cNvPr id="29" name="Rectangle 28"/>
          <p:cNvSpPr/>
          <p:nvPr/>
        </p:nvSpPr>
        <p:spPr>
          <a:xfrm>
            <a:off x="283455" y="5539702"/>
            <a:ext cx="2585251" cy="922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65526" y="5560629"/>
            <a:ext cx="2699230" cy="923330"/>
          </a:xfrm>
          <a:prstGeom prst="rect">
            <a:avLst/>
          </a:prstGeom>
          <a:noFill/>
        </p:spPr>
        <p:txBody>
          <a:bodyPr wrap="square" rtlCol="0">
            <a:spAutoFit/>
          </a:bodyPr>
          <a:lstStyle/>
          <a:p>
            <a:r>
              <a:rPr lang="en-US" dirty="0" smtClean="0">
                <a:solidFill>
                  <a:srgbClr val="FF0000"/>
                </a:solidFill>
              </a:rPr>
              <a:t>Enable logging </a:t>
            </a:r>
            <a:r>
              <a:rPr lang="en-US" smtClean="0">
                <a:solidFill>
                  <a:srgbClr val="FF0000"/>
                </a:solidFill>
              </a:rPr>
              <a:t>and error and exit </a:t>
            </a:r>
            <a:r>
              <a:rPr lang="en-US" dirty="0" smtClean="0">
                <a:solidFill>
                  <a:srgbClr val="FF0000"/>
                </a:solidFill>
              </a:rPr>
              <a:t>handling throughout</a:t>
            </a:r>
            <a:endParaRPr lang="en-US" dirty="0">
              <a:solidFill>
                <a:srgbClr val="FF0000"/>
              </a:solidFill>
            </a:endParaRPr>
          </a:p>
        </p:txBody>
      </p:sp>
      <p:sp>
        <p:nvSpPr>
          <p:cNvPr id="31" name="Rectangle 30"/>
          <p:cNvSpPr/>
          <p:nvPr/>
        </p:nvSpPr>
        <p:spPr>
          <a:xfrm>
            <a:off x="3286637" y="5539701"/>
            <a:ext cx="2585251" cy="922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6472539" y="5656940"/>
            <a:ext cx="2604879" cy="646331"/>
          </a:xfrm>
          <a:prstGeom prst="rect">
            <a:avLst/>
          </a:prstGeom>
          <a:noFill/>
        </p:spPr>
        <p:txBody>
          <a:bodyPr wrap="square" rtlCol="0">
            <a:spAutoFit/>
          </a:bodyPr>
          <a:lstStyle/>
          <a:p>
            <a:r>
              <a:rPr lang="en-US" dirty="0" smtClean="0"/>
              <a:t>Read/process server output </a:t>
            </a:r>
            <a:endParaRPr lang="en-US" dirty="0"/>
          </a:p>
        </p:txBody>
      </p:sp>
      <p:sp>
        <p:nvSpPr>
          <p:cNvPr id="33" name="Rectangle 32"/>
          <p:cNvSpPr/>
          <p:nvPr/>
        </p:nvSpPr>
        <p:spPr>
          <a:xfrm>
            <a:off x="6289816" y="5539701"/>
            <a:ext cx="2585251" cy="922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3482586" y="5699129"/>
            <a:ext cx="2604879" cy="646331"/>
          </a:xfrm>
          <a:prstGeom prst="rect">
            <a:avLst/>
          </a:prstGeom>
          <a:noFill/>
        </p:spPr>
        <p:txBody>
          <a:bodyPr wrap="square" rtlCol="0">
            <a:spAutoFit/>
          </a:bodyPr>
          <a:lstStyle/>
          <a:p>
            <a:r>
              <a:rPr lang="en-US" dirty="0" smtClean="0"/>
              <a:t>Decrypt and write to display</a:t>
            </a:r>
            <a:endParaRPr lang="en-US" dirty="0"/>
          </a:p>
        </p:txBody>
      </p:sp>
      <p:cxnSp>
        <p:nvCxnSpPr>
          <p:cNvPr id="35" name="Straight Arrow Connector 34"/>
          <p:cNvCxnSpPr>
            <a:stCxn id="9" idx="3"/>
            <a:endCxn id="13" idx="1"/>
          </p:cNvCxnSpPr>
          <p:nvPr/>
        </p:nvCxnSpPr>
        <p:spPr>
          <a:xfrm>
            <a:off x="2868707" y="1905213"/>
            <a:ext cx="41793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83456" y="1443744"/>
            <a:ext cx="2585251" cy="922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p:nvPr/>
        </p:nvCxnSpPr>
        <p:spPr>
          <a:xfrm>
            <a:off x="5871886" y="1936802"/>
            <a:ext cx="41793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2868707" y="4617249"/>
            <a:ext cx="41793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5871886" y="4599320"/>
            <a:ext cx="41793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7" idx="1"/>
            <a:endCxn id="19" idx="3"/>
          </p:cNvCxnSpPr>
          <p:nvPr/>
        </p:nvCxnSpPr>
        <p:spPr>
          <a:xfrm flipH="1" flipV="1">
            <a:off x="5871888" y="3257996"/>
            <a:ext cx="41792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289817" y="2796528"/>
            <a:ext cx="2585251" cy="922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286637" y="2796527"/>
            <a:ext cx="2585251" cy="922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flipH="1" flipV="1">
            <a:off x="2868707" y="3266663"/>
            <a:ext cx="41792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flipV="1">
            <a:off x="5852259" y="6001169"/>
            <a:ext cx="41792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5" idx="2"/>
            <a:endCxn id="17" idx="0"/>
          </p:cNvCxnSpPr>
          <p:nvPr/>
        </p:nvCxnSpPr>
        <p:spPr>
          <a:xfrm flipH="1">
            <a:off x="7582443" y="2366682"/>
            <a:ext cx="1" cy="4298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1" idx="2"/>
            <a:endCxn id="23" idx="0"/>
          </p:cNvCxnSpPr>
          <p:nvPr/>
        </p:nvCxnSpPr>
        <p:spPr>
          <a:xfrm>
            <a:off x="1576081" y="3719464"/>
            <a:ext cx="0" cy="4284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7" idx="2"/>
            <a:endCxn id="33" idx="0"/>
          </p:cNvCxnSpPr>
          <p:nvPr/>
        </p:nvCxnSpPr>
        <p:spPr>
          <a:xfrm>
            <a:off x="7582442" y="5070863"/>
            <a:ext cx="0" cy="4688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4692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Title 1"/>
          <p:cNvSpPr>
            <a:spLocks noGrp="1"/>
          </p:cNvSpPr>
          <p:nvPr>
            <p:ph type="title"/>
          </p:nvPr>
        </p:nvSpPr>
        <p:spPr>
          <a:xfrm>
            <a:off x="152400" y="304800"/>
            <a:ext cx="8839200" cy="990600"/>
          </a:xfrm>
        </p:spPr>
        <p:txBody>
          <a:bodyPr/>
          <a:lstStyle/>
          <a:p>
            <a:r>
              <a:rPr lang="en-US" dirty="0" smtClean="0"/>
              <a:t>Overall Workflow </a:t>
            </a:r>
            <a:r>
              <a:rPr lang="mr-IN" dirty="0" smtClean="0"/>
              <a:t>–</a:t>
            </a:r>
            <a:r>
              <a:rPr lang="en-US" dirty="0" smtClean="0"/>
              <a:t> server side (example)</a:t>
            </a:r>
            <a:endParaRPr lang="en-US" dirty="0"/>
          </a:p>
        </p:txBody>
      </p:sp>
      <p:sp>
        <p:nvSpPr>
          <p:cNvPr id="5" name="TextBox 4"/>
          <p:cNvSpPr txBox="1"/>
          <p:nvPr/>
        </p:nvSpPr>
        <p:spPr>
          <a:xfrm>
            <a:off x="385056" y="1574372"/>
            <a:ext cx="2699657" cy="646331"/>
          </a:xfrm>
          <a:prstGeom prst="rect">
            <a:avLst/>
          </a:prstGeom>
          <a:noFill/>
        </p:spPr>
        <p:txBody>
          <a:bodyPr wrap="square" rtlCol="0">
            <a:spAutoFit/>
          </a:bodyPr>
          <a:lstStyle/>
          <a:p>
            <a:r>
              <a:rPr lang="en-US" dirty="0" err="1"/>
              <a:t>int</a:t>
            </a:r>
            <a:r>
              <a:rPr lang="en-US" dirty="0"/>
              <a:t> main( </a:t>
            </a:r>
            <a:r>
              <a:rPr lang="en-US" dirty="0" err="1"/>
              <a:t>int</a:t>
            </a:r>
            <a:r>
              <a:rPr lang="en-US" dirty="0"/>
              <a:t> </a:t>
            </a:r>
            <a:r>
              <a:rPr lang="en-US" dirty="0" err="1"/>
              <a:t>argc</a:t>
            </a:r>
            <a:r>
              <a:rPr lang="en-US" dirty="0"/>
              <a:t>, char **</a:t>
            </a:r>
            <a:r>
              <a:rPr lang="en-US" dirty="0" err="1"/>
              <a:t>argv</a:t>
            </a:r>
            <a:r>
              <a:rPr lang="en-US" dirty="0"/>
              <a:t> )</a:t>
            </a:r>
          </a:p>
        </p:txBody>
      </p:sp>
      <p:sp>
        <p:nvSpPr>
          <p:cNvPr id="6" name="Rectangle 5"/>
          <p:cNvSpPr/>
          <p:nvPr/>
        </p:nvSpPr>
        <p:spPr>
          <a:xfrm>
            <a:off x="3286637" y="1443744"/>
            <a:ext cx="2585251" cy="922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482586" y="1563191"/>
            <a:ext cx="2699657" cy="646331"/>
          </a:xfrm>
          <a:prstGeom prst="rect">
            <a:avLst/>
          </a:prstGeom>
          <a:noFill/>
        </p:spPr>
        <p:txBody>
          <a:bodyPr wrap="square" rtlCol="0">
            <a:spAutoFit/>
          </a:bodyPr>
          <a:lstStyle/>
          <a:p>
            <a:r>
              <a:rPr lang="en-US" dirty="0" smtClean="0"/>
              <a:t>Get options and </a:t>
            </a:r>
            <a:r>
              <a:rPr lang="en-US" smtClean="0"/>
              <a:t>set terminal modes</a:t>
            </a:r>
            <a:endParaRPr lang="en-US" dirty="0"/>
          </a:p>
        </p:txBody>
      </p:sp>
      <p:sp>
        <p:nvSpPr>
          <p:cNvPr id="8" name="Rectangle 7"/>
          <p:cNvSpPr/>
          <p:nvPr/>
        </p:nvSpPr>
        <p:spPr>
          <a:xfrm>
            <a:off x="6289818" y="1443744"/>
            <a:ext cx="2585251" cy="922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377765" y="1599976"/>
            <a:ext cx="2604879" cy="646331"/>
          </a:xfrm>
          <a:prstGeom prst="rect">
            <a:avLst/>
          </a:prstGeom>
          <a:noFill/>
        </p:spPr>
        <p:txBody>
          <a:bodyPr wrap="square" rtlCol="0">
            <a:spAutoFit/>
          </a:bodyPr>
          <a:lstStyle/>
          <a:p>
            <a:r>
              <a:rPr lang="en-US" dirty="0" smtClean="0"/>
              <a:t>Read </a:t>
            </a:r>
            <a:r>
              <a:rPr lang="en-US" dirty="0" err="1" smtClean="0"/>
              <a:t>keyfile</a:t>
            </a:r>
            <a:r>
              <a:rPr lang="en-US" dirty="0" smtClean="0"/>
              <a:t> in </a:t>
            </a:r>
            <a:r>
              <a:rPr lang="mr-IN" dirty="0" smtClean="0"/>
              <a:t>–</a:t>
            </a:r>
            <a:r>
              <a:rPr lang="en-US" dirty="0" smtClean="0"/>
              <a:t> store in buffer</a:t>
            </a:r>
            <a:endParaRPr lang="en-US" dirty="0"/>
          </a:p>
        </p:txBody>
      </p:sp>
      <p:sp>
        <p:nvSpPr>
          <p:cNvPr id="10" name="TextBox 9"/>
          <p:cNvSpPr txBox="1"/>
          <p:nvPr/>
        </p:nvSpPr>
        <p:spPr>
          <a:xfrm>
            <a:off x="3509897" y="2944010"/>
            <a:ext cx="2264231" cy="646331"/>
          </a:xfrm>
          <a:prstGeom prst="rect">
            <a:avLst/>
          </a:prstGeom>
          <a:noFill/>
        </p:spPr>
        <p:txBody>
          <a:bodyPr wrap="square" rtlCol="0">
            <a:spAutoFit/>
          </a:bodyPr>
          <a:lstStyle/>
          <a:p>
            <a:r>
              <a:rPr lang="en-US" smtClean="0"/>
              <a:t>Create socket and bind it</a:t>
            </a:r>
            <a:endParaRPr lang="en-US" dirty="0"/>
          </a:p>
        </p:txBody>
      </p:sp>
      <p:sp>
        <p:nvSpPr>
          <p:cNvPr id="11" name="Rectangle 10"/>
          <p:cNvSpPr/>
          <p:nvPr/>
        </p:nvSpPr>
        <p:spPr>
          <a:xfrm>
            <a:off x="283455" y="2796526"/>
            <a:ext cx="2585251" cy="922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86030" y="2943497"/>
            <a:ext cx="2210418" cy="646331"/>
          </a:xfrm>
          <a:prstGeom prst="rect">
            <a:avLst/>
          </a:prstGeom>
          <a:noFill/>
        </p:spPr>
        <p:txBody>
          <a:bodyPr wrap="square" rtlCol="0">
            <a:spAutoFit/>
          </a:bodyPr>
          <a:lstStyle/>
          <a:p>
            <a:r>
              <a:rPr lang="en-US" dirty="0" smtClean="0"/>
              <a:t>Listen and accept </a:t>
            </a:r>
            <a:r>
              <a:rPr lang="en-US" smtClean="0"/>
              <a:t>the connection</a:t>
            </a:r>
            <a:endParaRPr lang="en-US" dirty="0"/>
          </a:p>
        </p:txBody>
      </p:sp>
      <p:sp>
        <p:nvSpPr>
          <p:cNvPr id="13" name="Rectangle 12"/>
          <p:cNvSpPr/>
          <p:nvPr/>
        </p:nvSpPr>
        <p:spPr>
          <a:xfrm>
            <a:off x="283455" y="4147926"/>
            <a:ext cx="2585251" cy="922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18063" y="4160638"/>
            <a:ext cx="2311392" cy="923330"/>
          </a:xfrm>
          <a:prstGeom prst="rect">
            <a:avLst/>
          </a:prstGeom>
          <a:noFill/>
        </p:spPr>
        <p:txBody>
          <a:bodyPr wrap="square" rtlCol="0">
            <a:spAutoFit/>
          </a:bodyPr>
          <a:lstStyle/>
          <a:p>
            <a:r>
              <a:rPr lang="en-US" dirty="0" smtClean="0"/>
              <a:t>Create pipes, fork and exec shell </a:t>
            </a:r>
            <a:r>
              <a:rPr lang="en-US" smtClean="0"/>
              <a:t>in child</a:t>
            </a:r>
            <a:endParaRPr lang="en-US" dirty="0"/>
          </a:p>
        </p:txBody>
      </p:sp>
      <p:sp>
        <p:nvSpPr>
          <p:cNvPr id="15" name="Rectangle 14"/>
          <p:cNvSpPr/>
          <p:nvPr/>
        </p:nvSpPr>
        <p:spPr>
          <a:xfrm>
            <a:off x="3286637" y="4147925"/>
            <a:ext cx="2585251" cy="922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286634" y="4320914"/>
            <a:ext cx="2604879" cy="646331"/>
          </a:xfrm>
          <a:prstGeom prst="rect">
            <a:avLst/>
          </a:prstGeom>
          <a:noFill/>
        </p:spPr>
        <p:txBody>
          <a:bodyPr wrap="square" rtlCol="0">
            <a:spAutoFit/>
          </a:bodyPr>
          <a:lstStyle/>
          <a:p>
            <a:r>
              <a:rPr lang="en-US" dirty="0" smtClean="0"/>
              <a:t>Poll for input from client and output </a:t>
            </a:r>
            <a:r>
              <a:rPr lang="en-US" smtClean="0"/>
              <a:t>from shell</a:t>
            </a:r>
            <a:endParaRPr lang="en-US" dirty="0"/>
          </a:p>
        </p:txBody>
      </p:sp>
      <p:sp>
        <p:nvSpPr>
          <p:cNvPr id="17" name="Rectangle 16"/>
          <p:cNvSpPr/>
          <p:nvPr/>
        </p:nvSpPr>
        <p:spPr>
          <a:xfrm>
            <a:off x="6289816" y="4147925"/>
            <a:ext cx="2585251" cy="922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83455" y="5539702"/>
            <a:ext cx="2585251" cy="922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26465" y="5554263"/>
            <a:ext cx="2699230" cy="923330"/>
          </a:xfrm>
          <a:prstGeom prst="rect">
            <a:avLst/>
          </a:prstGeom>
          <a:noFill/>
        </p:spPr>
        <p:txBody>
          <a:bodyPr wrap="square" rtlCol="0">
            <a:spAutoFit/>
          </a:bodyPr>
          <a:lstStyle/>
          <a:p>
            <a:r>
              <a:rPr lang="en-US" dirty="0" smtClean="0">
                <a:solidFill>
                  <a:srgbClr val="FF0000"/>
                </a:solidFill>
              </a:rPr>
              <a:t>Enable logging and error </a:t>
            </a:r>
            <a:r>
              <a:rPr lang="en-US" smtClean="0">
                <a:solidFill>
                  <a:srgbClr val="FF0000"/>
                </a:solidFill>
              </a:rPr>
              <a:t>and exit handling </a:t>
            </a:r>
            <a:r>
              <a:rPr lang="en-US" dirty="0" smtClean="0">
                <a:solidFill>
                  <a:srgbClr val="FF0000"/>
                </a:solidFill>
              </a:rPr>
              <a:t>throughout</a:t>
            </a:r>
            <a:endParaRPr lang="en-US" dirty="0">
              <a:solidFill>
                <a:srgbClr val="FF0000"/>
              </a:solidFill>
            </a:endParaRPr>
          </a:p>
        </p:txBody>
      </p:sp>
      <p:sp>
        <p:nvSpPr>
          <p:cNvPr id="20" name="Rectangle 19"/>
          <p:cNvSpPr/>
          <p:nvPr/>
        </p:nvSpPr>
        <p:spPr>
          <a:xfrm>
            <a:off x="3286637" y="5539701"/>
            <a:ext cx="2585251" cy="922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289816" y="5539701"/>
            <a:ext cx="2585251" cy="922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339572" y="5570443"/>
            <a:ext cx="2604879" cy="923330"/>
          </a:xfrm>
          <a:prstGeom prst="rect">
            <a:avLst/>
          </a:prstGeom>
          <a:noFill/>
        </p:spPr>
        <p:txBody>
          <a:bodyPr wrap="square" rtlCol="0">
            <a:spAutoFit/>
          </a:bodyPr>
          <a:lstStyle/>
          <a:p>
            <a:r>
              <a:rPr lang="en-US" dirty="0" smtClean="0"/>
              <a:t>Read output from shell, encrypt </a:t>
            </a:r>
            <a:r>
              <a:rPr lang="en-US" smtClean="0"/>
              <a:t>and send to client </a:t>
            </a:r>
            <a:endParaRPr lang="en-US" dirty="0"/>
          </a:p>
        </p:txBody>
      </p:sp>
      <p:sp>
        <p:nvSpPr>
          <p:cNvPr id="24" name="Rectangle 23"/>
          <p:cNvSpPr/>
          <p:nvPr/>
        </p:nvSpPr>
        <p:spPr>
          <a:xfrm>
            <a:off x="283456" y="1443744"/>
            <a:ext cx="2585251" cy="922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a:off x="5871886" y="1936802"/>
            <a:ext cx="41793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868707" y="4617249"/>
            <a:ext cx="41793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871886" y="4599320"/>
            <a:ext cx="41793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9817" y="2796528"/>
            <a:ext cx="2585251" cy="922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286637" y="2796527"/>
            <a:ext cx="2585251" cy="922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H="1" flipV="1">
            <a:off x="2868707" y="3266663"/>
            <a:ext cx="41792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5852259" y="6001169"/>
            <a:ext cx="41792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8" idx="2"/>
            <a:endCxn id="20" idx="0"/>
          </p:cNvCxnSpPr>
          <p:nvPr/>
        </p:nvCxnSpPr>
        <p:spPr>
          <a:xfrm flipH="1">
            <a:off x="7582443" y="2366682"/>
            <a:ext cx="1" cy="4298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4" idx="2"/>
            <a:endCxn id="26" idx="0"/>
          </p:cNvCxnSpPr>
          <p:nvPr/>
        </p:nvCxnSpPr>
        <p:spPr>
          <a:xfrm>
            <a:off x="1576081" y="3719464"/>
            <a:ext cx="0" cy="4284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0" idx="2"/>
          </p:cNvCxnSpPr>
          <p:nvPr/>
        </p:nvCxnSpPr>
        <p:spPr>
          <a:xfrm>
            <a:off x="7582442" y="5070863"/>
            <a:ext cx="0" cy="4688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503263" y="2934830"/>
            <a:ext cx="2604879" cy="646331"/>
          </a:xfrm>
          <a:prstGeom prst="rect">
            <a:avLst/>
          </a:prstGeom>
          <a:noFill/>
        </p:spPr>
        <p:txBody>
          <a:bodyPr wrap="square" rtlCol="0">
            <a:spAutoFit/>
          </a:bodyPr>
          <a:lstStyle/>
          <a:p>
            <a:r>
              <a:rPr lang="en-US" smtClean="0"/>
              <a:t>Initialize input/output  encryption</a:t>
            </a:r>
            <a:endParaRPr lang="en-US" dirty="0"/>
          </a:p>
        </p:txBody>
      </p:sp>
      <p:sp>
        <p:nvSpPr>
          <p:cNvPr id="39" name="TextBox 38"/>
          <p:cNvSpPr txBox="1"/>
          <p:nvPr/>
        </p:nvSpPr>
        <p:spPr>
          <a:xfrm>
            <a:off x="6309440" y="4201750"/>
            <a:ext cx="2604879" cy="830997"/>
          </a:xfrm>
          <a:prstGeom prst="rect">
            <a:avLst/>
          </a:prstGeom>
          <a:noFill/>
        </p:spPr>
        <p:txBody>
          <a:bodyPr wrap="square" rtlCol="0">
            <a:spAutoFit/>
          </a:bodyPr>
          <a:lstStyle/>
          <a:p>
            <a:r>
              <a:rPr lang="en-US" sz="1600" dirty="0" smtClean="0"/>
              <a:t>Read instruction from client, decrypt and process to identify interrupts</a:t>
            </a:r>
            <a:endParaRPr lang="en-US" sz="1600" dirty="0"/>
          </a:p>
        </p:txBody>
      </p:sp>
      <p:sp>
        <p:nvSpPr>
          <p:cNvPr id="40" name="TextBox 39"/>
          <p:cNvSpPr txBox="1"/>
          <p:nvPr/>
        </p:nvSpPr>
        <p:spPr>
          <a:xfrm>
            <a:off x="6443938" y="5685373"/>
            <a:ext cx="2604879" cy="646331"/>
          </a:xfrm>
          <a:prstGeom prst="rect">
            <a:avLst/>
          </a:prstGeom>
          <a:noFill/>
        </p:spPr>
        <p:txBody>
          <a:bodyPr wrap="square" rtlCol="0">
            <a:spAutoFit/>
          </a:bodyPr>
          <a:lstStyle/>
          <a:p>
            <a:r>
              <a:rPr lang="en-US" dirty="0" smtClean="0"/>
              <a:t>Send instructions to shell</a:t>
            </a:r>
            <a:endParaRPr lang="en-US" dirty="0"/>
          </a:p>
        </p:txBody>
      </p:sp>
      <p:cxnSp>
        <p:nvCxnSpPr>
          <p:cNvPr id="41" name="Straight Arrow Connector 40"/>
          <p:cNvCxnSpPr>
            <a:stCxn id="24" idx="3"/>
            <a:endCxn id="6" idx="1"/>
          </p:cNvCxnSpPr>
          <p:nvPr/>
        </p:nvCxnSpPr>
        <p:spPr>
          <a:xfrm>
            <a:off x="2868707" y="1905213"/>
            <a:ext cx="41793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9" idx="1"/>
            <a:endCxn id="30" idx="3"/>
          </p:cNvCxnSpPr>
          <p:nvPr/>
        </p:nvCxnSpPr>
        <p:spPr>
          <a:xfrm flipH="1" flipV="1">
            <a:off x="5871888" y="3257996"/>
            <a:ext cx="41792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9617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Information</a:t>
            </a:r>
            <a:endParaRPr lang="en-US" dirty="0"/>
          </a:p>
        </p:txBody>
      </p:sp>
      <p:sp>
        <p:nvSpPr>
          <p:cNvPr id="3" name="Subtitle 2"/>
          <p:cNvSpPr>
            <a:spLocks noGrp="1"/>
          </p:cNvSpPr>
          <p:nvPr>
            <p:ph type="subTitle" idx="1"/>
          </p:nvPr>
        </p:nvSpPr>
        <p:spPr/>
        <p:txBody>
          <a:bodyPr/>
          <a:lstStyle/>
          <a:p>
            <a:endParaRPr lang="en-US"/>
          </a:p>
        </p:txBody>
      </p:sp>
      <p:sp>
        <p:nvSpPr>
          <p:cNvPr id="4" name="TextBox 3"/>
          <p:cNvSpPr txBox="1"/>
          <p:nvPr/>
        </p:nvSpPr>
        <p:spPr>
          <a:xfrm>
            <a:off x="152400" y="1506071"/>
            <a:ext cx="8839200" cy="2862322"/>
          </a:xfrm>
          <a:prstGeom prst="rect">
            <a:avLst/>
          </a:prstGeom>
          <a:noFill/>
        </p:spPr>
        <p:txBody>
          <a:bodyPr wrap="square" rtlCol="0">
            <a:spAutoFit/>
          </a:bodyPr>
          <a:lstStyle/>
          <a:p>
            <a:pPr marL="342900" indent="-342900">
              <a:buFont typeface="Arial" charset="0"/>
              <a:buChar char="•"/>
            </a:pPr>
            <a:r>
              <a:rPr lang="en-US" sz="2000" dirty="0" smtClean="0"/>
              <a:t>Various socket programming tutorials online</a:t>
            </a:r>
          </a:p>
          <a:p>
            <a:pPr marL="342900" indent="-342900">
              <a:buFont typeface="Arial" charset="0"/>
              <a:buChar char="•"/>
            </a:pPr>
            <a:endParaRPr lang="en-US" sz="2000" dirty="0"/>
          </a:p>
          <a:p>
            <a:pPr marL="342900" indent="-342900">
              <a:buFont typeface="Arial" charset="0"/>
              <a:buChar char="•"/>
            </a:pPr>
            <a:r>
              <a:rPr lang="en-US" sz="2000" dirty="0" smtClean="0"/>
              <a:t>Ex - </a:t>
            </a:r>
            <a:r>
              <a:rPr lang="en-US" sz="2000" dirty="0" smtClean="0">
                <a:hlinkClick r:id="rId2"/>
              </a:rPr>
              <a:t>https://www.tutorialspoint.com/unix_sockets/socket_quick_guide.htm</a:t>
            </a:r>
            <a:endParaRPr lang="en-US" sz="2000" dirty="0" smtClean="0"/>
          </a:p>
          <a:p>
            <a:pPr marL="342900" indent="-342900">
              <a:buFont typeface="Arial" charset="0"/>
              <a:buChar char="•"/>
            </a:pPr>
            <a:endParaRPr lang="en-US" sz="2000" dirty="0"/>
          </a:p>
          <a:p>
            <a:pPr marL="342900" indent="-342900">
              <a:buFont typeface="Arial" charset="0"/>
              <a:buChar char="•"/>
            </a:pPr>
            <a:r>
              <a:rPr lang="en-US" sz="2000" dirty="0" smtClean="0"/>
              <a:t>You </a:t>
            </a:r>
            <a:r>
              <a:rPr lang="en-US" sz="2000" dirty="0"/>
              <a:t>may need to install the </a:t>
            </a:r>
            <a:r>
              <a:rPr lang="en-US" sz="2000" dirty="0" err="1"/>
              <a:t>libmcrypt</a:t>
            </a:r>
            <a:r>
              <a:rPr lang="en-US" sz="2000" dirty="0"/>
              <a:t>-dev package to get the encryption library and its </a:t>
            </a:r>
            <a:r>
              <a:rPr lang="en-US" sz="2000" dirty="0" smtClean="0"/>
              <a:t>documentation</a:t>
            </a:r>
          </a:p>
          <a:p>
            <a:pPr marL="342900" indent="-342900">
              <a:buFont typeface="Arial" charset="0"/>
              <a:buChar char="•"/>
            </a:pPr>
            <a:endParaRPr lang="en-US" sz="2000" dirty="0"/>
          </a:p>
          <a:p>
            <a:pPr marL="342900" indent="-342900">
              <a:buFont typeface="Arial" charset="0"/>
              <a:buChar char="•"/>
            </a:pPr>
            <a:r>
              <a:rPr lang="en-US" sz="2000" dirty="0" smtClean="0"/>
              <a:t>Remember to cite all your references in the README file</a:t>
            </a:r>
            <a:br>
              <a:rPr lang="en-US" sz="2000" dirty="0" smtClean="0"/>
            </a:br>
            <a:endParaRPr lang="en-US" sz="2000" dirty="0"/>
          </a:p>
        </p:txBody>
      </p:sp>
    </p:spTree>
    <p:extLst>
      <p:ext uri="{BB962C8B-B14F-4D97-AF65-F5344CB8AC3E}">
        <p14:creationId xmlns:p14="http://schemas.microsoft.com/office/powerpoint/2010/main" val="218862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 </a:t>
            </a:r>
            <a:endParaRPr lang="en-US" dirty="0"/>
          </a:p>
        </p:txBody>
      </p:sp>
      <p:sp>
        <p:nvSpPr>
          <p:cNvPr id="3" name="Subtitle 2"/>
          <p:cNvSpPr>
            <a:spLocks noGrp="1"/>
          </p:cNvSpPr>
          <p:nvPr>
            <p:ph type="subTitle" idx="1"/>
          </p:nvPr>
        </p:nvSpPr>
        <p:spPr/>
        <p:txBody>
          <a:bodyPr/>
          <a:lstStyle/>
          <a:p>
            <a:endParaRPr lang="en-US" dirty="0"/>
          </a:p>
        </p:txBody>
      </p:sp>
      <p:sp>
        <p:nvSpPr>
          <p:cNvPr id="4" name="TextBox 3"/>
          <p:cNvSpPr txBox="1"/>
          <p:nvPr/>
        </p:nvSpPr>
        <p:spPr>
          <a:xfrm>
            <a:off x="152400" y="1498600"/>
            <a:ext cx="8534400" cy="646331"/>
          </a:xfrm>
          <a:prstGeom prst="rect">
            <a:avLst/>
          </a:prstGeom>
          <a:noFill/>
        </p:spPr>
        <p:txBody>
          <a:bodyPr wrap="square" rtlCol="0">
            <a:spAutoFit/>
          </a:bodyPr>
          <a:lstStyle/>
          <a:p>
            <a:pPr marL="457200" indent="-457200">
              <a:buAutoNum type="arabicParenR"/>
            </a:pPr>
            <a:r>
              <a:rPr lang="en-US" dirty="0" smtClean="0"/>
              <a:t>Passing </a:t>
            </a:r>
            <a:r>
              <a:rPr lang="en-US" dirty="0"/>
              <a:t>input and output over a TCP </a:t>
            </a:r>
            <a:r>
              <a:rPr lang="en-US" dirty="0" smtClean="0"/>
              <a:t>socket</a:t>
            </a:r>
            <a:endParaRPr lang="en-US" dirty="0"/>
          </a:p>
          <a:p>
            <a:r>
              <a:rPr lang="en-US" dirty="0" smtClean="0"/>
              <a:t>2)    Encrypting communication</a:t>
            </a:r>
            <a:endParaRPr lang="en-US" dirty="0"/>
          </a:p>
        </p:txBody>
      </p:sp>
      <p:sp>
        <p:nvSpPr>
          <p:cNvPr id="6" name="TextBox 5"/>
          <p:cNvSpPr txBox="1"/>
          <p:nvPr/>
        </p:nvSpPr>
        <p:spPr>
          <a:xfrm>
            <a:off x="76200" y="2144931"/>
            <a:ext cx="4419600" cy="4801314"/>
          </a:xfrm>
          <a:prstGeom prst="rect">
            <a:avLst/>
          </a:prstGeom>
          <a:noFill/>
        </p:spPr>
        <p:txBody>
          <a:bodyPr wrap="square" rtlCol="0">
            <a:spAutoFit/>
          </a:bodyPr>
          <a:lstStyle/>
          <a:p>
            <a:pPr algn="just"/>
            <a:r>
              <a:rPr lang="en-US" b="1" dirty="0" smtClean="0"/>
              <a:t>Client</a:t>
            </a:r>
          </a:p>
          <a:p>
            <a:pPr algn="just"/>
            <a:endParaRPr lang="en-US" dirty="0"/>
          </a:p>
          <a:p>
            <a:pPr marL="285750" indent="-285750" algn="just">
              <a:buFont typeface="Arial" charset="0"/>
              <a:buChar char="•"/>
            </a:pPr>
            <a:r>
              <a:rPr lang="en-US" dirty="0"/>
              <a:t>Project </a:t>
            </a:r>
            <a:r>
              <a:rPr lang="en-US" dirty="0" smtClean="0"/>
              <a:t>1A </a:t>
            </a:r>
            <a:r>
              <a:rPr lang="en-US" dirty="0"/>
              <a:t>as a starting </a:t>
            </a:r>
            <a:r>
              <a:rPr lang="en-US" dirty="0" smtClean="0"/>
              <a:t>point. Terminal operating in no echo, non-canonical mode</a:t>
            </a:r>
          </a:p>
          <a:p>
            <a:pPr marL="285750" indent="-285750" algn="just">
              <a:buFont typeface="Arial" charset="0"/>
              <a:buChar char="•"/>
            </a:pPr>
            <a:r>
              <a:rPr lang="en-US" dirty="0"/>
              <a:t>S</a:t>
            </a:r>
            <a:r>
              <a:rPr lang="en-US" dirty="0" smtClean="0"/>
              <a:t>upports a</a:t>
            </a:r>
            <a:r>
              <a:rPr lang="en-US" dirty="0"/>
              <a:t> </a:t>
            </a:r>
            <a:r>
              <a:rPr lang="en-US" b="1" dirty="0" smtClean="0"/>
              <a:t>--port=</a:t>
            </a:r>
            <a:r>
              <a:rPr lang="en-US" i="1" dirty="0" smtClean="0"/>
              <a:t>port</a:t>
            </a:r>
            <a:r>
              <a:rPr lang="en-US" i="1" dirty="0"/>
              <a:t>#</a:t>
            </a:r>
            <a:r>
              <a:rPr lang="en-US" dirty="0"/>
              <a:t> </a:t>
            </a:r>
            <a:r>
              <a:rPr lang="en-US" dirty="0" smtClean="0"/>
              <a:t>switch (remove --shell)</a:t>
            </a:r>
          </a:p>
          <a:p>
            <a:pPr marL="285750" indent="-285750" algn="just">
              <a:buFont typeface="Arial" charset="0"/>
              <a:buChar char="•"/>
            </a:pPr>
            <a:r>
              <a:rPr lang="en-US" dirty="0" smtClean="0"/>
              <a:t>TCP socket connects client and server</a:t>
            </a:r>
          </a:p>
          <a:p>
            <a:pPr marL="285750" indent="-285750" algn="just">
              <a:buFont typeface="Arial" charset="0"/>
              <a:buChar char="•"/>
            </a:pPr>
            <a:r>
              <a:rPr lang="en-US" dirty="0" smtClean="0"/>
              <a:t>Sends information from keyboard to socket (also echo) and from socket to display</a:t>
            </a:r>
          </a:p>
          <a:p>
            <a:pPr marL="285750" indent="-285750" algn="just">
              <a:buFont typeface="Arial" charset="0"/>
              <a:buChar char="•"/>
            </a:pPr>
            <a:r>
              <a:rPr lang="en-US" b="1" dirty="0"/>
              <a:t>--log=</a:t>
            </a:r>
            <a:r>
              <a:rPr lang="en-US" i="1" dirty="0"/>
              <a:t>filename</a:t>
            </a:r>
            <a:r>
              <a:rPr lang="en-US" dirty="0"/>
              <a:t> option, which maintains a record of data sent over the </a:t>
            </a:r>
            <a:r>
              <a:rPr lang="en-US" dirty="0" smtClean="0"/>
              <a:t>socket</a:t>
            </a:r>
          </a:p>
          <a:p>
            <a:pPr marL="285750" indent="-285750" algn="just">
              <a:buFont typeface="Arial" charset="0"/>
              <a:buChar char="•"/>
            </a:pPr>
            <a:r>
              <a:rPr lang="en-US" dirty="0" smtClean="0"/>
              <a:t>Include encryption/decryption</a:t>
            </a:r>
          </a:p>
          <a:p>
            <a:pPr marL="285750" indent="-285750" algn="just">
              <a:buFont typeface="Arial" charset="0"/>
              <a:buChar char="•"/>
            </a:pPr>
            <a:endParaRPr lang="en-US" dirty="0" smtClean="0"/>
          </a:p>
          <a:p>
            <a:endParaRPr lang="en-US" dirty="0"/>
          </a:p>
          <a:p>
            <a:endParaRPr lang="en-US" dirty="0"/>
          </a:p>
        </p:txBody>
      </p:sp>
      <p:sp>
        <p:nvSpPr>
          <p:cNvPr id="7" name="Rectangle 6"/>
          <p:cNvSpPr/>
          <p:nvPr/>
        </p:nvSpPr>
        <p:spPr>
          <a:xfrm>
            <a:off x="76200" y="2144931"/>
            <a:ext cx="4495800" cy="4328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572000" y="2144931"/>
            <a:ext cx="4495800" cy="4328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561116" y="2144931"/>
            <a:ext cx="4430484" cy="4247317"/>
          </a:xfrm>
          <a:prstGeom prst="rect">
            <a:avLst/>
          </a:prstGeom>
          <a:noFill/>
        </p:spPr>
        <p:txBody>
          <a:bodyPr wrap="square" rtlCol="0">
            <a:spAutoFit/>
          </a:bodyPr>
          <a:lstStyle/>
          <a:p>
            <a:pPr algn="just"/>
            <a:r>
              <a:rPr lang="en-US" b="1" dirty="0" smtClean="0"/>
              <a:t>Server</a:t>
            </a:r>
          </a:p>
          <a:p>
            <a:pPr algn="just"/>
            <a:endParaRPr lang="en-US" dirty="0"/>
          </a:p>
          <a:p>
            <a:pPr marL="285750" indent="-285750" algn="just">
              <a:buFont typeface="Arial" charset="0"/>
              <a:buChar char="•"/>
            </a:pPr>
            <a:r>
              <a:rPr lang="en-US" dirty="0"/>
              <a:t>Project </a:t>
            </a:r>
            <a:r>
              <a:rPr lang="en-US" dirty="0" smtClean="0"/>
              <a:t>1A</a:t>
            </a:r>
            <a:r>
              <a:rPr lang="en-US" dirty="0"/>
              <a:t> </a:t>
            </a:r>
            <a:r>
              <a:rPr lang="en-US" dirty="0" smtClean="0"/>
              <a:t>--shell</a:t>
            </a:r>
            <a:r>
              <a:rPr lang="en-US" dirty="0"/>
              <a:t> option as a starting </a:t>
            </a:r>
            <a:r>
              <a:rPr lang="en-US" dirty="0" smtClean="0"/>
              <a:t>point. </a:t>
            </a:r>
          </a:p>
          <a:p>
            <a:pPr marL="285750" indent="-285750" algn="just">
              <a:buFont typeface="Arial" charset="0"/>
              <a:buChar char="•"/>
            </a:pPr>
            <a:r>
              <a:rPr lang="en-US" dirty="0" smtClean="0"/>
              <a:t>Listen on socket, accept connection on </a:t>
            </a:r>
            <a:r>
              <a:rPr lang="en-US" b="1" dirty="0" smtClean="0"/>
              <a:t>--port</a:t>
            </a:r>
            <a:r>
              <a:rPr lang="en-US" dirty="0" smtClean="0"/>
              <a:t>=port#</a:t>
            </a:r>
          </a:p>
          <a:p>
            <a:pPr marL="285750" indent="-285750" algn="just">
              <a:buFont typeface="Arial" charset="0"/>
              <a:buChar char="•"/>
            </a:pPr>
            <a:r>
              <a:rPr lang="en-US" dirty="0" smtClean="0"/>
              <a:t>Fork after data is obtained, exec shell in child process, pass data to it via pipes</a:t>
            </a:r>
          </a:p>
          <a:p>
            <a:pPr marL="285750" indent="-285750" algn="just">
              <a:buFont typeface="Arial" charset="0"/>
              <a:buChar char="•"/>
            </a:pPr>
            <a:r>
              <a:rPr lang="en-US" dirty="0" smtClean="0"/>
              <a:t>Process interrupts ^C and ^D on server </a:t>
            </a:r>
          </a:p>
          <a:p>
            <a:pPr marL="285750" indent="-285750" algn="just">
              <a:buFont typeface="Arial" charset="0"/>
              <a:buChar char="•"/>
            </a:pPr>
            <a:r>
              <a:rPr lang="en-US" dirty="0" smtClean="0"/>
              <a:t>Enable encryption/decryption</a:t>
            </a:r>
          </a:p>
          <a:p>
            <a:pPr marL="285750" indent="-285750" algn="just">
              <a:buFont typeface="Arial" charset="0"/>
              <a:buChar char="•"/>
            </a:pPr>
            <a:r>
              <a:rPr lang="en-US" dirty="0" smtClean="0"/>
              <a:t>Initiate shutdowns from server side</a:t>
            </a:r>
          </a:p>
          <a:p>
            <a:endParaRPr lang="en-US" dirty="0"/>
          </a:p>
          <a:p>
            <a:endParaRPr lang="en-US" dirty="0"/>
          </a:p>
        </p:txBody>
      </p:sp>
    </p:spTree>
    <p:extLst>
      <p:ext uri="{BB962C8B-B14F-4D97-AF65-F5344CB8AC3E}">
        <p14:creationId xmlns:p14="http://schemas.microsoft.com/office/powerpoint/2010/main" val="3949558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Design Schematic</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5171" y="1778053"/>
            <a:ext cx="6384584" cy="3882517"/>
          </a:xfrm>
          <a:prstGeom prst="rect">
            <a:avLst/>
          </a:prstGeom>
        </p:spPr>
      </p:pic>
      <p:sp>
        <p:nvSpPr>
          <p:cNvPr id="5" name="Title 1"/>
          <p:cNvSpPr>
            <a:spLocks noGrp="1"/>
          </p:cNvSpPr>
          <p:nvPr>
            <p:ph type="title"/>
          </p:nvPr>
        </p:nvSpPr>
        <p:spPr>
          <a:xfrm>
            <a:off x="152400" y="304800"/>
            <a:ext cx="8839200" cy="990600"/>
          </a:xfrm>
        </p:spPr>
        <p:txBody>
          <a:bodyPr/>
          <a:lstStyle/>
          <a:p>
            <a:r>
              <a:rPr lang="en-US" dirty="0" smtClean="0"/>
              <a:t>Problem statement </a:t>
            </a:r>
            <a:endParaRPr lang="en-US" dirty="0"/>
          </a:p>
        </p:txBody>
      </p:sp>
    </p:spTree>
    <p:extLst>
      <p:ext uri="{BB962C8B-B14F-4D97-AF65-F5344CB8AC3E}">
        <p14:creationId xmlns:p14="http://schemas.microsoft.com/office/powerpoint/2010/main" val="6996089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Headers</a:t>
            </a:r>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370115" y="2090057"/>
            <a:ext cx="3429460" cy="3927928"/>
          </a:xfrm>
          <a:prstGeom prst="rect">
            <a:avLst/>
          </a:prstGeom>
        </p:spPr>
      </p:pic>
      <p:sp>
        <p:nvSpPr>
          <p:cNvPr id="5" name="Rectangle 4"/>
          <p:cNvSpPr/>
          <p:nvPr/>
        </p:nvSpPr>
        <p:spPr>
          <a:xfrm>
            <a:off x="370115" y="4978400"/>
            <a:ext cx="3272971" cy="7692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3767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ocket(7)</a:t>
            </a:r>
            <a:endParaRPr lang="en-US" dirty="0"/>
          </a:p>
        </p:txBody>
      </p:sp>
      <p:sp>
        <p:nvSpPr>
          <p:cNvPr id="3" name="Subtitle 2"/>
          <p:cNvSpPr>
            <a:spLocks noGrp="1"/>
          </p:cNvSpPr>
          <p:nvPr>
            <p:ph type="subTitle" idx="1"/>
          </p:nvPr>
        </p:nvSpPr>
        <p:spPr/>
        <p:txBody>
          <a:bodyPr/>
          <a:lstStyle/>
          <a:p>
            <a:r>
              <a:rPr lang="en-US" dirty="0" smtClean="0"/>
              <a:t>Manual sections</a:t>
            </a:r>
            <a:endParaRPr lang="en-US" dirty="0"/>
          </a:p>
        </p:txBody>
      </p:sp>
      <p:pic>
        <p:nvPicPr>
          <p:cNvPr id="4" name="Picture 3"/>
          <p:cNvPicPr>
            <a:picLocks noChangeAspect="1"/>
          </p:cNvPicPr>
          <p:nvPr/>
        </p:nvPicPr>
        <p:blipFill>
          <a:blip r:embed="rId2"/>
          <a:stretch>
            <a:fillRect/>
          </a:stretch>
        </p:blipFill>
        <p:spPr>
          <a:xfrm>
            <a:off x="0" y="1811666"/>
            <a:ext cx="9144000" cy="970439"/>
          </a:xfrm>
          <a:prstGeom prst="rect">
            <a:avLst/>
          </a:prstGeom>
        </p:spPr>
      </p:pic>
      <p:pic>
        <p:nvPicPr>
          <p:cNvPr id="5" name="Picture 4"/>
          <p:cNvPicPr>
            <a:picLocks noChangeAspect="1"/>
          </p:cNvPicPr>
          <p:nvPr/>
        </p:nvPicPr>
        <p:blipFill>
          <a:blip r:embed="rId3"/>
          <a:stretch>
            <a:fillRect/>
          </a:stretch>
        </p:blipFill>
        <p:spPr>
          <a:xfrm>
            <a:off x="152400" y="3219640"/>
            <a:ext cx="5862191" cy="2673159"/>
          </a:xfrm>
          <a:prstGeom prst="rect">
            <a:avLst/>
          </a:prstGeom>
        </p:spPr>
      </p:pic>
      <p:sp>
        <p:nvSpPr>
          <p:cNvPr id="6" name="Rectangle 5"/>
          <p:cNvSpPr/>
          <p:nvPr/>
        </p:nvSpPr>
        <p:spPr>
          <a:xfrm>
            <a:off x="2249714" y="2394857"/>
            <a:ext cx="2264228"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a:stCxn id="6" idx="2"/>
            <a:endCxn id="5" idx="0"/>
          </p:cNvCxnSpPr>
          <p:nvPr/>
        </p:nvCxnSpPr>
        <p:spPr>
          <a:xfrm flipH="1">
            <a:off x="3083496" y="2699657"/>
            <a:ext cx="298332" cy="5199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52399" y="3524440"/>
            <a:ext cx="5072743" cy="4234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8789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Title 1"/>
          <p:cNvSpPr>
            <a:spLocks noGrp="1"/>
          </p:cNvSpPr>
          <p:nvPr>
            <p:ph type="title"/>
          </p:nvPr>
        </p:nvSpPr>
        <p:spPr>
          <a:xfrm>
            <a:off x="152400" y="304800"/>
            <a:ext cx="8839200" cy="990600"/>
          </a:xfrm>
        </p:spPr>
        <p:txBody>
          <a:bodyPr/>
          <a:lstStyle/>
          <a:p>
            <a:r>
              <a:rPr lang="en-US" dirty="0"/>
              <a:t>s</a:t>
            </a:r>
            <a:r>
              <a:rPr lang="en-US" dirty="0" smtClean="0"/>
              <a:t>ocket(7)</a:t>
            </a:r>
            <a:endParaRPr lang="en-US" dirty="0"/>
          </a:p>
        </p:txBody>
      </p:sp>
      <p:pic>
        <p:nvPicPr>
          <p:cNvPr id="5" name="Picture 4"/>
          <p:cNvPicPr>
            <a:picLocks noChangeAspect="1"/>
          </p:cNvPicPr>
          <p:nvPr/>
        </p:nvPicPr>
        <p:blipFill>
          <a:blip r:embed="rId2"/>
          <a:stretch>
            <a:fillRect/>
          </a:stretch>
        </p:blipFill>
        <p:spPr>
          <a:xfrm>
            <a:off x="0" y="1811666"/>
            <a:ext cx="9144000" cy="970439"/>
          </a:xfrm>
          <a:prstGeom prst="rect">
            <a:avLst/>
          </a:prstGeom>
        </p:spPr>
      </p:pic>
      <p:cxnSp>
        <p:nvCxnSpPr>
          <p:cNvPr id="8" name="Straight Arrow Connector 7"/>
          <p:cNvCxnSpPr>
            <a:stCxn id="14" idx="2"/>
            <a:endCxn id="9" idx="0"/>
          </p:cNvCxnSpPr>
          <p:nvPr/>
        </p:nvCxnSpPr>
        <p:spPr>
          <a:xfrm>
            <a:off x="5696858" y="2738563"/>
            <a:ext cx="294560" cy="5039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630058" y="2365828"/>
            <a:ext cx="2133599" cy="3727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stretch>
            <a:fillRect/>
          </a:stretch>
        </p:blipFill>
        <p:spPr>
          <a:xfrm>
            <a:off x="2991236" y="3292725"/>
            <a:ext cx="5811853" cy="2832304"/>
          </a:xfrm>
          <a:prstGeom prst="rect">
            <a:avLst/>
          </a:prstGeom>
        </p:spPr>
      </p:pic>
      <p:sp>
        <p:nvSpPr>
          <p:cNvPr id="9" name="Rectangle 8"/>
          <p:cNvSpPr/>
          <p:nvPr/>
        </p:nvSpPr>
        <p:spPr>
          <a:xfrm>
            <a:off x="2991236" y="3242527"/>
            <a:ext cx="6000363" cy="6037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61146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2"/>
          <a:stretch>
            <a:fillRect/>
          </a:stretch>
        </p:blipFill>
        <p:spPr>
          <a:xfrm>
            <a:off x="0" y="1811666"/>
            <a:ext cx="9144000" cy="970439"/>
          </a:xfrm>
          <a:prstGeom prst="rect">
            <a:avLst/>
          </a:prstGeom>
        </p:spPr>
      </p:pic>
      <p:sp>
        <p:nvSpPr>
          <p:cNvPr id="6" name="Title 1"/>
          <p:cNvSpPr>
            <a:spLocks noGrp="1"/>
          </p:cNvSpPr>
          <p:nvPr>
            <p:ph type="title"/>
          </p:nvPr>
        </p:nvSpPr>
        <p:spPr>
          <a:xfrm>
            <a:off x="152400" y="304800"/>
            <a:ext cx="8839200" cy="990600"/>
          </a:xfrm>
        </p:spPr>
        <p:txBody>
          <a:bodyPr/>
          <a:lstStyle/>
          <a:p>
            <a:r>
              <a:rPr lang="en-US" dirty="0"/>
              <a:t>s</a:t>
            </a:r>
            <a:r>
              <a:rPr lang="en-US" dirty="0" smtClean="0"/>
              <a:t>ocket(7)</a:t>
            </a:r>
            <a:endParaRPr lang="en-US" dirty="0"/>
          </a:p>
        </p:txBody>
      </p:sp>
      <p:sp>
        <p:nvSpPr>
          <p:cNvPr id="7" name="TextBox 6"/>
          <p:cNvSpPr txBox="1"/>
          <p:nvPr/>
        </p:nvSpPr>
        <p:spPr>
          <a:xfrm>
            <a:off x="3033486" y="3292725"/>
            <a:ext cx="5958114" cy="1754326"/>
          </a:xfrm>
          <a:prstGeom prst="rect">
            <a:avLst/>
          </a:prstGeom>
          <a:noFill/>
        </p:spPr>
        <p:txBody>
          <a:bodyPr wrap="square" rtlCol="0">
            <a:spAutoFit/>
          </a:bodyPr>
          <a:lstStyle/>
          <a:p>
            <a:pPr algn="just"/>
            <a:r>
              <a:rPr lang="en-US" dirty="0" smtClean="0"/>
              <a:t>Normally only a single protocol exists to support a particular socket type within a given protocol family, in which case </a:t>
            </a:r>
            <a:r>
              <a:rPr lang="en-US" i="1" dirty="0"/>
              <a:t>protocol</a:t>
            </a:r>
            <a:r>
              <a:rPr lang="en-US" dirty="0" smtClean="0"/>
              <a:t> can be specified as 0</a:t>
            </a:r>
          </a:p>
          <a:p>
            <a:pPr algn="just"/>
            <a:endParaRPr lang="en-US" dirty="0"/>
          </a:p>
          <a:p>
            <a:pPr algn="just"/>
            <a:r>
              <a:rPr lang="en-US" dirty="0" smtClean="0"/>
              <a:t>SOCK_STREAM only implements TCP, so this entry can be set to 0 (else set IPPROTO_TCP)</a:t>
            </a:r>
            <a:endParaRPr lang="en-US" dirty="0"/>
          </a:p>
        </p:txBody>
      </p:sp>
      <p:sp>
        <p:nvSpPr>
          <p:cNvPr id="8" name="Rectangle 7"/>
          <p:cNvSpPr/>
          <p:nvPr/>
        </p:nvSpPr>
        <p:spPr>
          <a:xfrm>
            <a:off x="6952343" y="2365828"/>
            <a:ext cx="1654628" cy="3727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8" idx="2"/>
            <a:endCxn id="7" idx="0"/>
          </p:cNvCxnSpPr>
          <p:nvPr/>
        </p:nvCxnSpPr>
        <p:spPr>
          <a:xfrm flipH="1">
            <a:off x="6012543" y="2738563"/>
            <a:ext cx="1767114" cy="5541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9" idx="0"/>
          </p:cNvCxnSpPr>
          <p:nvPr/>
        </p:nvCxnSpPr>
        <p:spPr>
          <a:xfrm>
            <a:off x="1364343" y="2738563"/>
            <a:ext cx="39917" cy="14810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774" y="4219622"/>
            <a:ext cx="2764971" cy="1200329"/>
          </a:xfrm>
          <a:prstGeom prst="rect">
            <a:avLst/>
          </a:prstGeom>
          <a:noFill/>
        </p:spPr>
        <p:txBody>
          <a:bodyPr wrap="square" rtlCol="0">
            <a:spAutoFit/>
          </a:bodyPr>
          <a:lstStyle/>
          <a:p>
            <a:pPr algn="just"/>
            <a:r>
              <a:rPr lang="en-US" dirty="0" smtClean="0"/>
              <a:t>Returns </a:t>
            </a:r>
            <a:r>
              <a:rPr lang="en-US" dirty="0" err="1" smtClean="0"/>
              <a:t>fd</a:t>
            </a:r>
            <a:r>
              <a:rPr lang="en-US" dirty="0" smtClean="0"/>
              <a:t> for end point of socket (lowest unused </a:t>
            </a:r>
            <a:r>
              <a:rPr lang="en-US" dirty="0" err="1" smtClean="0"/>
              <a:t>fd</a:t>
            </a:r>
            <a:r>
              <a:rPr lang="en-US" dirty="0" smtClean="0"/>
              <a:t>)</a:t>
            </a:r>
          </a:p>
          <a:p>
            <a:endParaRPr lang="en-US" dirty="0"/>
          </a:p>
        </p:txBody>
      </p:sp>
    </p:spTree>
    <p:extLst>
      <p:ext uri="{BB962C8B-B14F-4D97-AF65-F5344CB8AC3E}">
        <p14:creationId xmlns:p14="http://schemas.microsoft.com/office/powerpoint/2010/main" val="7833737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pic>
        <p:nvPicPr>
          <p:cNvPr id="1026" name="Picture 2" descr="mage result for tcp socket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285" y="1339461"/>
            <a:ext cx="4542972" cy="519196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152400" y="304800"/>
            <a:ext cx="8839200" cy="990600"/>
          </a:xfrm>
        </p:spPr>
        <p:txBody>
          <a:bodyPr/>
          <a:lstStyle/>
          <a:p>
            <a:r>
              <a:rPr lang="en-US" dirty="0" smtClean="0"/>
              <a:t>TCP socket client-server communication</a:t>
            </a:r>
            <a:endParaRPr lang="en-US" dirty="0"/>
          </a:p>
        </p:txBody>
      </p:sp>
    </p:spTree>
    <p:extLst>
      <p:ext uri="{BB962C8B-B14F-4D97-AF65-F5344CB8AC3E}">
        <p14:creationId xmlns:p14="http://schemas.microsoft.com/office/powerpoint/2010/main" val="2088414771"/>
      </p:ext>
    </p:extLst>
  </p:cSld>
  <p:clrMapOvr>
    <a:masterClrMapping/>
  </p:clrMapOvr>
  <p:timing>
    <p:tnLst>
      <p:par>
        <p:cTn id="1" dur="indefinite" restart="never" nodeType="tmRoot"/>
      </p:par>
    </p:tnLst>
  </p:timing>
</p:sld>
</file>

<file path=ppt/theme/theme1.xml><?xml version="1.0" encoding="utf-8"?>
<a:theme xmlns:a="http://schemas.openxmlformats.org/drawingml/2006/main" name="Beamer / Cambridg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1344</TotalTime>
  <Words>1237</Words>
  <Application>Microsoft Macintosh PowerPoint</Application>
  <PresentationFormat>On-screen Show (4:3)</PresentationFormat>
  <Paragraphs>151</Paragraphs>
  <Slides>23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Mangal</vt:lpstr>
      <vt:lpstr>Arial</vt:lpstr>
      <vt:lpstr>Open Sans</vt:lpstr>
      <vt:lpstr>Beamer / Cambridge</vt:lpstr>
      <vt:lpstr>Project 1B</vt:lpstr>
      <vt:lpstr>Some Logistics</vt:lpstr>
      <vt:lpstr>Problem statement </vt:lpstr>
      <vt:lpstr>Problem statement </vt:lpstr>
      <vt:lpstr>Headers</vt:lpstr>
      <vt:lpstr>socket(7)</vt:lpstr>
      <vt:lpstr>socket(7)</vt:lpstr>
      <vt:lpstr>socket(7)</vt:lpstr>
      <vt:lpstr>TCP socket client-server communication</vt:lpstr>
      <vt:lpstr>connect(2)</vt:lpstr>
      <vt:lpstr>gethostbyname(3)</vt:lpstr>
      <vt:lpstr>struct sockaddr_in</vt:lpstr>
      <vt:lpstr>bind(2)</vt:lpstr>
      <vt:lpstr>listen(2)</vt:lpstr>
      <vt:lpstr>accept(2)</vt:lpstr>
      <vt:lpstr>poll(2)</vt:lpstr>
      <vt:lpstr>PowerPoint Presentation</vt:lpstr>
      <vt:lpstr>mcrypt(3)</vt:lpstr>
      <vt:lpstr>mcrypt(3)</vt:lpstr>
      <vt:lpstr>mcrypt(3)</vt:lpstr>
      <vt:lpstr>Overall Workflow – client side (example)</vt:lpstr>
      <vt:lpstr>Overall Workflow – server side (example)</vt:lpstr>
      <vt:lpstr>Additional Information</vt:lpstr>
    </vt:vector>
  </TitlesOfParts>
  <Manager/>
  <Company/>
  <LinksUpToDate>false</LinksUpToDate>
  <SharedDoc>false</SharedDoc>
  <HyperlinkBase/>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1A</dc:title>
  <dc:subject/>
  <dc:creator>Microsoft Office User</dc:creator>
  <cp:keywords/>
  <dc:description/>
  <cp:lastModifiedBy>Microsoft Office User</cp:lastModifiedBy>
  <cp:revision>44</cp:revision>
  <dcterms:created xsi:type="dcterms:W3CDTF">2018-10-11T21:16:55Z</dcterms:created>
  <dcterms:modified xsi:type="dcterms:W3CDTF">2018-10-12T19:41:47Z</dcterms:modified>
  <cp:category/>
</cp:coreProperties>
</file>